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388" r:id="rId2"/>
    <p:sldId id="434" r:id="rId3"/>
    <p:sldId id="393" r:id="rId4"/>
    <p:sldId id="446" r:id="rId5"/>
    <p:sldId id="442" r:id="rId6"/>
    <p:sldId id="445" r:id="rId7"/>
    <p:sldId id="395" r:id="rId8"/>
  </p:sldIdLst>
  <p:sldSz cx="9144000" cy="5143500" type="screen16x9"/>
  <p:notesSz cx="6797675" cy="9926638"/>
  <p:embeddedFontLst>
    <p:embeddedFont>
      <p:font typeface="Abel" panose="02000506030000020004" pitchFamily="2" charset="0"/>
      <p:regular r:id="rId10"/>
    </p:embeddedFont>
    <p:embeddedFont>
      <p:font typeface="Isidora SemiBold" panose="00000700000000000000" pitchFamily="50" charset="0"/>
      <p:bold r:id="rId11"/>
    </p:embeddedFont>
    <p:embeddedFont>
      <p:font typeface="Lato" panose="020F0502020204030203" pitchFamily="34" charset="0"/>
      <p:regular r:id="rId12"/>
      <p:bold r:id="rId13"/>
      <p:italic r:id="rId14"/>
    </p:embeddedFont>
    <p:embeddedFont>
      <p:font typeface="Lato Black" panose="020F0A02020204030203" pitchFamily="34" charset="0"/>
      <p:bold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Raleway Black" pitchFamily="2" charset="0"/>
      <p:bold r:id="rId20"/>
      <p:boldItalic r:id="rId21"/>
    </p:embeddedFont>
    <p:embeddedFont>
      <p:font typeface="Raleway ExtraBold" pitchFamily="2" charset="0"/>
      <p:bold r:id="rId22"/>
      <p:boldItalic r:id="rId23"/>
    </p:embeddedFont>
    <p:embeddedFont>
      <p:font typeface="Raleway SemiBold" pitchFamily="2" charset="0"/>
      <p:bold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ccueil" id="{3F42E9F4-7424-476F-B596-9358B5FDEE03}">
          <p14:sldIdLst/>
        </p14:section>
        <p14:section name="Partie" id="{E6DBD255-9E15-4D4D-87F2-8F3E252BA351}">
          <p14:sldIdLst>
            <p14:sldId id="388"/>
            <p14:sldId id="434"/>
            <p14:sldId id="393"/>
            <p14:sldId id="446"/>
            <p14:sldId id="442"/>
            <p14:sldId id="445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4BA462-FA2C-2F69-9F9E-5D1DD42C412C}" name="Anthony SCOTTI" initials="AS" userId="S::ascotti@formation-lac.com::95b0d28f-daab-45eb-a6a9-c772850d83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én Rui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6"/>
    <a:srgbClr val="009BA4"/>
    <a:srgbClr val="CCFFFF"/>
    <a:srgbClr val="00A22A"/>
    <a:srgbClr val="006019"/>
    <a:srgbClr val="006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CE6DDC-3133-4B76-8348-DADAF8DEBD8E}">
  <a:tblStyle styleId="{42CE6DDC-3133-4B76-8348-DADAF8DEBD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7" y="96"/>
      </p:cViewPr>
      <p:guideLst>
        <p:guide orient="horz" pos="32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432475"/>
            <a:ext cx="4021500" cy="3197100"/>
          </a:xfrm>
          <a:prstGeom prst="rect">
            <a:avLst/>
          </a:prstGeom>
          <a:solidFill>
            <a:srgbClr val="009BA4"/>
          </a:solidFill>
        </p:spPr>
        <p:txBody>
          <a:bodyPr spcFirstLastPara="1" wrap="square" lIns="822950" tIns="91425" rIns="91425" bIns="2743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44734" y="248250"/>
            <a:ext cx="2779800" cy="19635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bel"/>
              <a:buNone/>
              <a:defRPr sz="120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B503A1-54E8-48F8-A0F3-EE3F2B3AA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" y="4675109"/>
            <a:ext cx="821055" cy="464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rot="-5400000">
            <a:off x="8248050" y="3545825"/>
            <a:ext cx="1465200" cy="326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9B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-6775" y="769475"/>
            <a:ext cx="726900" cy="173700"/>
          </a:xfrm>
          <a:prstGeom prst="rect">
            <a:avLst/>
          </a:prstGeom>
          <a:solidFill>
            <a:srgbClr val="009B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29775" y="622350"/>
            <a:ext cx="59445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738B8F-35C3-4C99-A99C-C0D1F709A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6971"/>
            <a:ext cx="771301" cy="3865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1CCA45-3631-4773-AB23-71A905FFB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6971"/>
            <a:ext cx="771301" cy="3865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 rot="-5400000">
            <a:off x="8248050" y="3545825"/>
            <a:ext cx="1465200" cy="326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9B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AF1FBA-07E5-4E35-8C7A-13251816E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6971"/>
            <a:ext cx="771301" cy="3865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bg>
      <p:bgPr>
        <a:solidFill>
          <a:srgbClr val="00517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 rot="-5400000">
            <a:off x="8248050" y="3545825"/>
            <a:ext cx="1465200" cy="326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9E5699-77A1-4205-8BED-4841C6FBA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" y="4675109"/>
            <a:ext cx="821055" cy="464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ExtraBold"/>
              <a:buNone/>
              <a:defRPr sz="2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08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06DEA6A-EBA7-9291-F4B2-2E988FB4B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801" y="2333268"/>
            <a:ext cx="5184992" cy="11464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969210-18EC-5ABA-635B-A3E4A4991D9C}"/>
              </a:ext>
            </a:extLst>
          </p:cNvPr>
          <p:cNvSpPr/>
          <p:nvPr/>
        </p:nvSpPr>
        <p:spPr>
          <a:xfrm>
            <a:off x="833604" y="330965"/>
            <a:ext cx="5851216" cy="514452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EAD427-9B3B-857B-589B-E725012BC3C5}"/>
              </a:ext>
            </a:extLst>
          </p:cNvPr>
          <p:cNvSpPr txBox="1">
            <a:spLocks/>
          </p:cNvSpPr>
          <p:nvPr/>
        </p:nvSpPr>
        <p:spPr>
          <a:xfrm>
            <a:off x="750474" y="-60111"/>
            <a:ext cx="6976955" cy="4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600" b="1" dirty="0">
                <a:solidFill>
                  <a:schemeClr val="bg1"/>
                </a:solidFill>
                <a:latin typeface="Lato" panose="020F0502020204030203" pitchFamily="34" charset="0"/>
              </a:rPr>
              <a:t>Qu’est-ce-que l’alternance ? </a:t>
            </a:r>
            <a:r>
              <a:rPr lang="fr-FR" sz="5400" b="1" dirty="0">
                <a:solidFill>
                  <a:schemeClr val="bg1"/>
                </a:solidFill>
                <a:latin typeface="Lato" panose="020F0502020204030203" pitchFamily="34" charset="0"/>
              </a:rPr>
              <a:t>  </a:t>
            </a:r>
            <a:endParaRPr lang="fr-FR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4" name="Image 3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EA3572EB-9FE2-7041-FB20-D2CE15B7B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26" y="1272911"/>
            <a:ext cx="2538184" cy="1273545"/>
          </a:xfrm>
          <a:prstGeom prst="rect">
            <a:avLst/>
          </a:prstGeom>
        </p:spPr>
      </p:pic>
      <p:sp>
        <p:nvSpPr>
          <p:cNvPr id="6" name="Signe Plus 5">
            <a:extLst>
              <a:ext uri="{FF2B5EF4-FFF2-40B4-BE49-F238E27FC236}">
                <a16:creationId xmlns:a16="http://schemas.microsoft.com/office/drawing/2014/main" id="{FEED646C-3021-4423-D90D-A33F363A0700}"/>
              </a:ext>
            </a:extLst>
          </p:cNvPr>
          <p:cNvSpPr/>
          <p:nvPr/>
        </p:nvSpPr>
        <p:spPr>
          <a:xfrm>
            <a:off x="2745079" y="1615352"/>
            <a:ext cx="911342" cy="1001938"/>
          </a:xfrm>
          <a:prstGeom prst="mathPlus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83C3EB-3D42-F71D-3675-272986213CC6}"/>
              </a:ext>
            </a:extLst>
          </p:cNvPr>
          <p:cNvSpPr txBox="1"/>
          <p:nvPr/>
        </p:nvSpPr>
        <p:spPr>
          <a:xfrm>
            <a:off x="662566" y="1518689"/>
            <a:ext cx="224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2"/>
                </a:solidFill>
              </a:rPr>
              <a:t>CFA</a:t>
            </a:r>
            <a:r>
              <a:rPr lang="fr-FR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824450-3BBC-948E-EF96-1C83D639C2C6}"/>
              </a:ext>
            </a:extLst>
          </p:cNvPr>
          <p:cNvSpPr txBox="1"/>
          <p:nvPr/>
        </p:nvSpPr>
        <p:spPr>
          <a:xfrm>
            <a:off x="4420143" y="2567554"/>
            <a:ext cx="397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2"/>
                </a:solidFill>
              </a:rPr>
              <a:t>ENTREPRISE</a:t>
            </a:r>
            <a:endParaRPr lang="fr-FR" sz="4000" dirty="0"/>
          </a:p>
        </p:txBody>
      </p:sp>
      <p:sp>
        <p:nvSpPr>
          <p:cNvPr id="13" name="Est égal à 12">
            <a:extLst>
              <a:ext uri="{FF2B5EF4-FFF2-40B4-BE49-F238E27FC236}">
                <a16:creationId xmlns:a16="http://schemas.microsoft.com/office/drawing/2014/main" id="{0BEE1EAD-6083-6C95-B8C8-AF9DF3CE3B65}"/>
              </a:ext>
            </a:extLst>
          </p:cNvPr>
          <p:cNvSpPr/>
          <p:nvPr/>
        </p:nvSpPr>
        <p:spPr>
          <a:xfrm>
            <a:off x="451632" y="4086326"/>
            <a:ext cx="597686" cy="274869"/>
          </a:xfrm>
          <a:prstGeom prst="mathEqual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BFACFD-6458-9A18-C82B-F04B345AA6CA}"/>
              </a:ext>
            </a:extLst>
          </p:cNvPr>
          <p:cNvSpPr txBox="1"/>
          <p:nvPr/>
        </p:nvSpPr>
        <p:spPr>
          <a:xfrm>
            <a:off x="1162519" y="3935992"/>
            <a:ext cx="7697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Lato" panose="020F0502020204030203" pitchFamily="34" charset="0"/>
              </a:rPr>
              <a:t>CONTRAT D’APPRENTISSAGE </a:t>
            </a:r>
          </a:p>
        </p:txBody>
      </p:sp>
    </p:spTree>
    <p:extLst>
      <p:ext uri="{BB962C8B-B14F-4D97-AF65-F5344CB8AC3E}">
        <p14:creationId xmlns:p14="http://schemas.microsoft.com/office/powerpoint/2010/main" val="285685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F780AB94-EEC2-D9D3-3946-FA3E5DF18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63" y="1981489"/>
            <a:ext cx="2902599" cy="131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9E96E0-664C-5B80-B929-86C113FC9318}"/>
              </a:ext>
            </a:extLst>
          </p:cNvPr>
          <p:cNvSpPr/>
          <p:nvPr/>
        </p:nvSpPr>
        <p:spPr>
          <a:xfrm>
            <a:off x="791083" y="225355"/>
            <a:ext cx="5887819" cy="478313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EAD427-9B3B-857B-589B-E725012BC3C5}"/>
              </a:ext>
            </a:extLst>
          </p:cNvPr>
          <p:cNvSpPr txBox="1">
            <a:spLocks/>
          </p:cNvSpPr>
          <p:nvPr/>
        </p:nvSpPr>
        <p:spPr>
          <a:xfrm>
            <a:off x="1781117" y="-191089"/>
            <a:ext cx="8748000" cy="4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  </a:t>
            </a:r>
            <a:endParaRPr lang="fr-FR" sz="32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9D301759-C9E4-AA4E-AE35-C1EB28C8F39F}"/>
              </a:ext>
            </a:extLst>
          </p:cNvPr>
          <p:cNvSpPr txBox="1">
            <a:spLocks/>
          </p:cNvSpPr>
          <p:nvPr/>
        </p:nvSpPr>
        <p:spPr>
          <a:xfrm>
            <a:off x="725971" y="-579941"/>
            <a:ext cx="6724140" cy="14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endParaRPr lang="fr-FR" sz="3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114300" indent="0">
              <a:buNone/>
            </a:pP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Qu’est-ce-que l’alternance? </a:t>
            </a:r>
            <a:r>
              <a:rPr lang="fr-FR" sz="3600" b="1" dirty="0">
                <a:solidFill>
                  <a:srgbClr val="122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idora SemiBold" panose="00000700000000000000" pitchFamily="50" charset="0"/>
              </a:rPr>
              <a:t>					 </a:t>
            </a:r>
            <a:endParaRPr lang="fr-FR" sz="3600" b="1" dirty="0">
              <a:solidFill>
                <a:srgbClr val="FF7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idora SemiBold" panose="00000700000000000000" pitchFamily="50" charset="0"/>
            </a:endParaRPr>
          </a:p>
        </p:txBody>
      </p:sp>
      <p:sp>
        <p:nvSpPr>
          <p:cNvPr id="10" name="Signe Plus 9">
            <a:extLst>
              <a:ext uri="{FF2B5EF4-FFF2-40B4-BE49-F238E27FC236}">
                <a16:creationId xmlns:a16="http://schemas.microsoft.com/office/drawing/2014/main" id="{1CC7D1D2-3562-815A-BE5B-2D75D317D868}"/>
              </a:ext>
            </a:extLst>
          </p:cNvPr>
          <p:cNvSpPr/>
          <p:nvPr/>
        </p:nvSpPr>
        <p:spPr>
          <a:xfrm>
            <a:off x="3679752" y="2091232"/>
            <a:ext cx="892248" cy="1059931"/>
          </a:xfrm>
          <a:prstGeom prst="mathPlus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1897F4A4-C17A-15F6-0050-01B74CE92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389" y="1415187"/>
            <a:ext cx="2426865" cy="2446566"/>
          </a:xfrm>
          <a:prstGeom prst="rect">
            <a:avLst/>
          </a:prstGeom>
        </p:spPr>
      </p:pic>
      <p:sp>
        <p:nvSpPr>
          <p:cNvPr id="13" name="Est égal à 12">
            <a:extLst>
              <a:ext uri="{FF2B5EF4-FFF2-40B4-BE49-F238E27FC236}">
                <a16:creationId xmlns:a16="http://schemas.microsoft.com/office/drawing/2014/main" id="{7BE40B92-851C-28CD-0635-96A722B15AC4}"/>
              </a:ext>
            </a:extLst>
          </p:cNvPr>
          <p:cNvSpPr/>
          <p:nvPr/>
        </p:nvSpPr>
        <p:spPr>
          <a:xfrm>
            <a:off x="2071596" y="4276239"/>
            <a:ext cx="791179" cy="349383"/>
          </a:xfrm>
          <a:prstGeom prst="mathEqual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39B7C5-0992-8E11-4705-3F5ACE117115}"/>
              </a:ext>
            </a:extLst>
          </p:cNvPr>
          <p:cNvSpPr txBox="1"/>
          <p:nvPr/>
        </p:nvSpPr>
        <p:spPr>
          <a:xfrm>
            <a:off x="3050806" y="4155768"/>
            <a:ext cx="499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Lato" panose="020F0502020204030203" pitchFamily="34" charset="0"/>
              </a:rPr>
              <a:t>88% insertion professionnelle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FFB90A-EC9F-91C4-78C0-F18110F98E1A}"/>
              </a:ext>
            </a:extLst>
          </p:cNvPr>
          <p:cNvSpPr txBox="1"/>
          <p:nvPr/>
        </p:nvSpPr>
        <p:spPr>
          <a:xfrm>
            <a:off x="791083" y="2378116"/>
            <a:ext cx="188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</a:rPr>
              <a:t>Diplôme </a:t>
            </a:r>
            <a:r>
              <a:rPr lang="fr-FR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B0DA12-11B2-A579-C0F1-EF35F485B7F4}"/>
              </a:ext>
            </a:extLst>
          </p:cNvPr>
          <p:cNvSpPr txBox="1"/>
          <p:nvPr/>
        </p:nvSpPr>
        <p:spPr>
          <a:xfrm>
            <a:off x="5601044" y="2259265"/>
            <a:ext cx="259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5176"/>
                </a:solidFill>
              </a:rPr>
              <a:t>Expérience </a:t>
            </a:r>
          </a:p>
          <a:p>
            <a:r>
              <a:rPr lang="fr-FR" sz="2400" b="1" dirty="0">
                <a:solidFill>
                  <a:srgbClr val="005176"/>
                </a:solidFill>
              </a:rPr>
              <a:t>professionnelle </a:t>
            </a:r>
            <a:r>
              <a:rPr lang="fr-FR" dirty="0">
                <a:solidFill>
                  <a:srgbClr val="00517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69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moniteur, écran, télévision&#10;&#10;Description générée automatiquement">
            <a:extLst>
              <a:ext uri="{FF2B5EF4-FFF2-40B4-BE49-F238E27FC236}">
                <a16:creationId xmlns:a16="http://schemas.microsoft.com/office/drawing/2014/main" id="{68245C57-5D71-941F-EE35-242A655F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55" b="26717"/>
          <a:stretch/>
        </p:blipFill>
        <p:spPr>
          <a:xfrm>
            <a:off x="6166" y="3140443"/>
            <a:ext cx="9131668" cy="203454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A529282-6FA8-618D-16FA-D786911D311D}"/>
              </a:ext>
            </a:extLst>
          </p:cNvPr>
          <p:cNvSpPr txBox="1">
            <a:spLocks/>
          </p:cNvSpPr>
          <p:nvPr/>
        </p:nvSpPr>
        <p:spPr>
          <a:xfrm>
            <a:off x="906108" y="1099990"/>
            <a:ext cx="5490816" cy="509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bg2"/>
                </a:solidFill>
                <a:latin typeface="Isidora SemiBold" panose="00000700000000000000" pitchFamily="50" charset="0"/>
              </a:rPr>
              <a:t>Adaptabilité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31143E48-38ED-0A2B-69F0-88AC640B3B7C}"/>
              </a:ext>
            </a:extLst>
          </p:cNvPr>
          <p:cNvSpPr txBox="1">
            <a:spLocks/>
          </p:cNvSpPr>
          <p:nvPr/>
        </p:nvSpPr>
        <p:spPr>
          <a:xfrm>
            <a:off x="878400" y="2694884"/>
            <a:ext cx="5527963" cy="45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bg2"/>
                </a:solidFill>
                <a:latin typeface="Isidora SemiBold" panose="00000700000000000000" pitchFamily="50" charset="0"/>
              </a:rPr>
              <a:t>Travail personnel important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9DFF07-0E57-90E9-2A4B-9CABA44F79A8}"/>
              </a:ext>
            </a:extLst>
          </p:cNvPr>
          <p:cNvSpPr txBox="1"/>
          <p:nvPr/>
        </p:nvSpPr>
        <p:spPr>
          <a:xfrm>
            <a:off x="913035" y="1416673"/>
            <a:ext cx="5402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rgbClr val="009BA4"/>
                </a:solidFill>
                <a:latin typeface="Lato" panose="020F0502020204030203" pitchFamily="34" charset="0"/>
              </a:rPr>
              <a:t>Pour alterner cours au CFA et horaires en entreprise</a:t>
            </a:r>
            <a:endParaRPr lang="fr-FR" sz="1600" dirty="0">
              <a:solidFill>
                <a:srgbClr val="009BA4"/>
              </a:solidFill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4A50C1E9-8201-D519-CC5B-1AB50A171A12}"/>
              </a:ext>
            </a:extLst>
          </p:cNvPr>
          <p:cNvSpPr txBox="1">
            <a:spLocks/>
          </p:cNvSpPr>
          <p:nvPr/>
        </p:nvSpPr>
        <p:spPr>
          <a:xfrm>
            <a:off x="878400" y="2252389"/>
            <a:ext cx="3896552" cy="37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bg2"/>
                </a:solidFill>
                <a:latin typeface="Isidora SemiBold" panose="00000700000000000000" charset="0"/>
              </a:rPr>
              <a:t>Un rythme soutenu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9BDC8-B941-5C3A-CE83-86768FE112AC}"/>
              </a:ext>
            </a:extLst>
          </p:cNvPr>
          <p:cNvSpPr/>
          <p:nvPr/>
        </p:nvSpPr>
        <p:spPr>
          <a:xfrm>
            <a:off x="968455" y="280222"/>
            <a:ext cx="5649171" cy="521716"/>
          </a:xfrm>
          <a:prstGeom prst="rect">
            <a:avLst/>
          </a:prstGeom>
          <a:solidFill>
            <a:srgbClr val="005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005176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61C745-26A3-ADF6-AFD8-AB13C34F6721}"/>
              </a:ext>
            </a:extLst>
          </p:cNvPr>
          <p:cNvSpPr txBox="1"/>
          <p:nvPr/>
        </p:nvSpPr>
        <p:spPr>
          <a:xfrm>
            <a:off x="1132721" y="225046"/>
            <a:ext cx="643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</a:rPr>
              <a:t>Qu’est-ce-que l’alternance?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ACBE1-69FC-09A3-5873-64B165096E55}"/>
              </a:ext>
            </a:extLst>
          </p:cNvPr>
          <p:cNvSpPr/>
          <p:nvPr/>
        </p:nvSpPr>
        <p:spPr>
          <a:xfrm>
            <a:off x="7200" y="801938"/>
            <a:ext cx="871200" cy="1495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D8F001B4-C561-0691-E65D-51598FE7D487}"/>
              </a:ext>
            </a:extLst>
          </p:cNvPr>
          <p:cNvSpPr txBox="1">
            <a:spLocks/>
          </p:cNvSpPr>
          <p:nvPr/>
        </p:nvSpPr>
        <p:spPr>
          <a:xfrm>
            <a:off x="878400" y="1785037"/>
            <a:ext cx="7643814" cy="509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bg2"/>
                </a:solidFill>
                <a:latin typeface="Isidora SemiBold" panose="00000700000000000000" pitchFamily="50" charset="0"/>
              </a:rPr>
              <a:t>Volume de cours réduit/même programme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5285110-45EB-492A-6486-8F3C6B67993F}"/>
              </a:ext>
            </a:extLst>
          </p:cNvPr>
          <p:cNvSpPr/>
          <p:nvPr/>
        </p:nvSpPr>
        <p:spPr>
          <a:xfrm>
            <a:off x="706582" y="1245821"/>
            <a:ext cx="83127" cy="84216"/>
          </a:xfrm>
          <a:prstGeom prst="ellipse">
            <a:avLst/>
          </a:prstGeom>
          <a:solidFill>
            <a:srgbClr val="009BA4"/>
          </a:solidFill>
          <a:ln>
            <a:solidFill>
              <a:srgbClr val="009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ECE3AE-68A1-0404-722F-AAA4FFDE12B5}"/>
              </a:ext>
            </a:extLst>
          </p:cNvPr>
          <p:cNvSpPr/>
          <p:nvPr/>
        </p:nvSpPr>
        <p:spPr>
          <a:xfrm>
            <a:off x="705217" y="1936203"/>
            <a:ext cx="83127" cy="84216"/>
          </a:xfrm>
          <a:prstGeom prst="ellipse">
            <a:avLst/>
          </a:prstGeom>
          <a:solidFill>
            <a:srgbClr val="009BA4"/>
          </a:solidFill>
          <a:ln>
            <a:solidFill>
              <a:srgbClr val="009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276380C-2D23-BC4E-316C-7ECC8298F765}"/>
              </a:ext>
            </a:extLst>
          </p:cNvPr>
          <p:cNvSpPr/>
          <p:nvPr/>
        </p:nvSpPr>
        <p:spPr>
          <a:xfrm>
            <a:off x="705217" y="2398942"/>
            <a:ext cx="83127" cy="84216"/>
          </a:xfrm>
          <a:prstGeom prst="ellipse">
            <a:avLst/>
          </a:prstGeom>
          <a:solidFill>
            <a:srgbClr val="009BA4"/>
          </a:solidFill>
          <a:ln>
            <a:solidFill>
              <a:srgbClr val="009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A0B4595-5158-6350-0764-8CE362BFFB8A}"/>
              </a:ext>
            </a:extLst>
          </p:cNvPr>
          <p:cNvSpPr/>
          <p:nvPr/>
        </p:nvSpPr>
        <p:spPr>
          <a:xfrm>
            <a:off x="705217" y="2839546"/>
            <a:ext cx="83127" cy="84216"/>
          </a:xfrm>
          <a:prstGeom prst="ellipse">
            <a:avLst/>
          </a:prstGeom>
          <a:solidFill>
            <a:srgbClr val="009BA4"/>
          </a:solidFill>
          <a:ln>
            <a:solidFill>
              <a:srgbClr val="009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969210-18EC-5ABA-635B-A3E4A4991D9C}"/>
              </a:ext>
            </a:extLst>
          </p:cNvPr>
          <p:cNvSpPr/>
          <p:nvPr/>
        </p:nvSpPr>
        <p:spPr>
          <a:xfrm>
            <a:off x="982924" y="220049"/>
            <a:ext cx="4439182" cy="514452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EAD427-9B3B-857B-589B-E725012BC3C5}"/>
              </a:ext>
            </a:extLst>
          </p:cNvPr>
          <p:cNvSpPr txBox="1">
            <a:spLocks/>
          </p:cNvSpPr>
          <p:nvPr/>
        </p:nvSpPr>
        <p:spPr>
          <a:xfrm>
            <a:off x="1781117" y="-191089"/>
            <a:ext cx="8748000" cy="4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  </a:t>
            </a:r>
            <a:endParaRPr lang="fr-FR" sz="32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F50771-19F8-6764-264B-5E5934D4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6" y="4790652"/>
            <a:ext cx="548640" cy="274869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9D301759-C9E4-AA4E-AE35-C1EB28C8F39F}"/>
              </a:ext>
            </a:extLst>
          </p:cNvPr>
          <p:cNvSpPr txBox="1">
            <a:spLocks/>
          </p:cNvSpPr>
          <p:nvPr/>
        </p:nvSpPr>
        <p:spPr>
          <a:xfrm>
            <a:off x="944529" y="88170"/>
            <a:ext cx="3734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600" b="1" dirty="0">
                <a:solidFill>
                  <a:schemeClr val="bg1"/>
                </a:solidFill>
                <a:latin typeface="Lato" panose="020F0502020204030203" pitchFamily="34" charset="0"/>
              </a:rPr>
              <a:t>La rémunération </a:t>
            </a:r>
          </a:p>
          <a:p>
            <a:pPr marL="114300" indent="0">
              <a:buNone/>
            </a:pPr>
            <a:r>
              <a:rPr lang="fr-FR" sz="3600" b="1" dirty="0">
                <a:solidFill>
                  <a:srgbClr val="122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idora SemiBold" panose="00000700000000000000" pitchFamily="50" charset="0"/>
              </a:rPr>
              <a:t>					 </a:t>
            </a:r>
            <a:endParaRPr lang="fr-FR" sz="3600" b="1" dirty="0">
              <a:solidFill>
                <a:srgbClr val="FF7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idora SemiBold" panose="00000700000000000000" pitchFamily="50" charset="0"/>
            </a:endParaRP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6FBFF2CC-0CD1-AD1B-3EFE-C69775AFD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91690"/>
              </p:ext>
            </p:extLst>
          </p:nvPr>
        </p:nvGraphicFramePr>
        <p:xfrm>
          <a:off x="1331253" y="1268728"/>
          <a:ext cx="6481494" cy="2912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453">
                  <a:extLst>
                    <a:ext uri="{9D8B030D-6E8A-4147-A177-3AD203B41FA5}">
                      <a16:colId xmlns:a16="http://schemas.microsoft.com/office/drawing/2014/main" val="3171973526"/>
                    </a:ext>
                  </a:extLst>
                </a:gridCol>
                <a:gridCol w="1343920">
                  <a:extLst>
                    <a:ext uri="{9D8B030D-6E8A-4147-A177-3AD203B41FA5}">
                      <a16:colId xmlns:a16="http://schemas.microsoft.com/office/drawing/2014/main" val="4058788683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74953206"/>
                    </a:ext>
                  </a:extLst>
                </a:gridCol>
                <a:gridCol w="2091229">
                  <a:extLst>
                    <a:ext uri="{9D8B030D-6E8A-4147-A177-3AD203B41FA5}">
                      <a16:colId xmlns:a16="http://schemas.microsoft.com/office/drawing/2014/main" val="2582944846"/>
                    </a:ext>
                  </a:extLst>
                </a:gridCol>
              </a:tblGrid>
              <a:tr h="5346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1</a:t>
                      </a:r>
                      <a:r>
                        <a:rPr lang="fr-FR" sz="1800" b="0" baseline="300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ère</a:t>
                      </a:r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 année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r>
                        <a:rPr lang="fr-FR" sz="1800" b="0" baseline="300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 année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3 </a:t>
                      </a:r>
                      <a:r>
                        <a:rPr lang="fr-FR" sz="1800" b="0" baseline="30000" dirty="0" err="1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ème</a:t>
                      </a:r>
                      <a:r>
                        <a:rPr lang="fr-FR" sz="1800" b="0" baseline="300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ou 4 </a:t>
                      </a:r>
                      <a:r>
                        <a:rPr lang="fr-FR" sz="1800" b="0" baseline="30000" dirty="0" err="1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ème</a:t>
                      </a:r>
                      <a:r>
                        <a:rPr lang="fr-FR" sz="1800" b="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</a:rPr>
                        <a:t> année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81427"/>
                  </a:ext>
                </a:extLst>
              </a:tr>
              <a:tr h="560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7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Moins de 18 ans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27%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471,74 €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39%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681,41 €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55%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960,96 €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21211"/>
                  </a:ext>
                </a:extLst>
              </a:tr>
              <a:tr h="560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7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18 à 20 ans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43%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751,30€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51%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891,07€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67%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1 170,62€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16938"/>
                  </a:ext>
                </a:extLst>
              </a:tr>
              <a:tr h="560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7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21 ans à 25 ans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53%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926,02 €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61%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1 065,79 €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78%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1 362,81€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11020"/>
                  </a:ext>
                </a:extLst>
              </a:tr>
              <a:tr h="560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7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Plus de 26 ans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100%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1747,20 €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100%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1 747,20 €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100%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86CCD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1 747,20 €</a:t>
                      </a:r>
                    </a:p>
                  </a:txBody>
                  <a:tcPr>
                    <a:solidFill>
                      <a:srgbClr val="005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086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5407628-1147-0774-2C37-0B3C4B0610C9}"/>
              </a:ext>
            </a:extLst>
          </p:cNvPr>
          <p:cNvSpPr/>
          <p:nvPr/>
        </p:nvSpPr>
        <p:spPr>
          <a:xfrm>
            <a:off x="3887913" y="4557593"/>
            <a:ext cx="3576505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SMIC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17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1.747,20 € / mois brut </a:t>
            </a:r>
          </a:p>
        </p:txBody>
      </p:sp>
    </p:spTree>
    <p:extLst>
      <p:ext uri="{BB962C8B-B14F-4D97-AF65-F5344CB8AC3E}">
        <p14:creationId xmlns:p14="http://schemas.microsoft.com/office/powerpoint/2010/main" val="3729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F780AB94-EEC2-D9D3-3946-FA3E5DF18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31697"/>
            <a:ext cx="9143999" cy="414726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2EAD427-9B3B-857B-589B-E725012BC3C5}"/>
              </a:ext>
            </a:extLst>
          </p:cNvPr>
          <p:cNvSpPr txBox="1">
            <a:spLocks/>
          </p:cNvSpPr>
          <p:nvPr/>
        </p:nvSpPr>
        <p:spPr>
          <a:xfrm>
            <a:off x="1781117" y="-191089"/>
            <a:ext cx="8748000" cy="4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600" b="1" dirty="0">
                <a:solidFill>
                  <a:schemeClr val="bg1"/>
                </a:solidFill>
                <a:latin typeface="Lato Black" panose="020F0A02020204030203" pitchFamily="34" charset="0"/>
              </a:rPr>
              <a:t>VRAI ET FAUX </a:t>
            </a:r>
            <a:r>
              <a:rPr lang="fr-FR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  </a:t>
            </a:r>
            <a:endParaRPr lang="fr-FR" sz="32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F50771-19F8-6764-264B-5E5934D47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6" y="4790652"/>
            <a:ext cx="548640" cy="274869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9D301759-C9E4-AA4E-AE35-C1EB28C8F39F}"/>
              </a:ext>
            </a:extLst>
          </p:cNvPr>
          <p:cNvSpPr txBox="1">
            <a:spLocks/>
          </p:cNvSpPr>
          <p:nvPr/>
        </p:nvSpPr>
        <p:spPr>
          <a:xfrm>
            <a:off x="2362998" y="737086"/>
            <a:ext cx="10421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600" b="1" dirty="0">
                <a:solidFill>
                  <a:srgbClr val="122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idora SemiBold" panose="00000700000000000000" pitchFamily="50" charset="0"/>
              </a:rPr>
              <a:t>	 </a:t>
            </a:r>
            <a:endParaRPr lang="fr-FR" sz="3600" b="1" dirty="0">
              <a:solidFill>
                <a:srgbClr val="FF7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idora SemiBold" panose="000007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FD43C-1B94-F5C7-6C3C-D68BE258EC84}"/>
              </a:ext>
            </a:extLst>
          </p:cNvPr>
          <p:cNvSpPr/>
          <p:nvPr/>
        </p:nvSpPr>
        <p:spPr>
          <a:xfrm>
            <a:off x="830415" y="214911"/>
            <a:ext cx="6219724" cy="539745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E0137E2-A6B4-B6E8-8E3D-8062CF5EB745}"/>
              </a:ext>
            </a:extLst>
          </p:cNvPr>
          <p:cNvSpPr txBox="1">
            <a:spLocks/>
          </p:cNvSpPr>
          <p:nvPr/>
        </p:nvSpPr>
        <p:spPr>
          <a:xfrm>
            <a:off x="743688" y="108325"/>
            <a:ext cx="55717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</a:rPr>
              <a:t>Mon contrat d’apprentissage </a:t>
            </a:r>
            <a:r>
              <a:rPr lang="fr-FR" sz="3200" b="1" dirty="0">
                <a:solidFill>
                  <a:srgbClr val="122940"/>
                </a:solidFill>
                <a:latin typeface="Lato" panose="020F0502020204030203" pitchFamily="34" charset="0"/>
              </a:rPr>
              <a:t>					 </a:t>
            </a:r>
            <a:endParaRPr lang="fr-FR" sz="3200" b="1" dirty="0">
              <a:solidFill>
                <a:srgbClr val="FF7400"/>
              </a:solidFill>
              <a:latin typeface="Lato" panose="020F050202020403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EBBDB5-701B-B839-70AA-475B5CB83064}"/>
              </a:ext>
            </a:extLst>
          </p:cNvPr>
          <p:cNvSpPr txBox="1"/>
          <p:nvPr/>
        </p:nvSpPr>
        <p:spPr>
          <a:xfrm>
            <a:off x="743688" y="1307887"/>
            <a:ext cx="7679471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A0C6"/>
              </a:buClr>
              <a:buFont typeface="Arial" charset="0"/>
              <a:buNone/>
            </a:pPr>
            <a:r>
              <a:rPr lang="fr-FR" sz="2300" b="1" dirty="0">
                <a:solidFill>
                  <a:srgbClr val="005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Calibri" pitchFamily="34" charset="0"/>
              </a:rPr>
              <a:t> </a:t>
            </a:r>
            <a:endParaRPr lang="fr-FR" sz="1050" b="1" dirty="0">
              <a:solidFill>
                <a:srgbClr val="005176"/>
              </a:solidFill>
              <a:latin typeface="Lato" panose="020F0502020204030203" pitchFamily="34" charset="0"/>
              <a:cs typeface="Calibri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7D1B09-8898-D6A9-53D5-755AB8E257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" b="4688"/>
          <a:stretch/>
        </p:blipFill>
        <p:spPr>
          <a:xfrm>
            <a:off x="830415" y="1060251"/>
            <a:ext cx="7764621" cy="36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148AAC-F64B-52E9-5B30-91CFD82729E0}"/>
              </a:ext>
            </a:extLst>
          </p:cNvPr>
          <p:cNvSpPr/>
          <p:nvPr/>
        </p:nvSpPr>
        <p:spPr>
          <a:xfrm>
            <a:off x="2214612" y="2891320"/>
            <a:ext cx="6772857" cy="1794273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9E97F-AAAF-4687-0BB2-6C02EA8FF02B}"/>
              </a:ext>
            </a:extLst>
          </p:cNvPr>
          <p:cNvSpPr/>
          <p:nvPr/>
        </p:nvSpPr>
        <p:spPr>
          <a:xfrm>
            <a:off x="800729" y="1307887"/>
            <a:ext cx="6772857" cy="1794273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A497F-1A3D-12CF-237D-308CA9253522}"/>
              </a:ext>
            </a:extLst>
          </p:cNvPr>
          <p:cNvSpPr/>
          <p:nvPr/>
        </p:nvSpPr>
        <p:spPr>
          <a:xfrm>
            <a:off x="1129473" y="2089986"/>
            <a:ext cx="6772857" cy="1794273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8" name="Image 7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F780AB94-EEC2-D9D3-3946-FA3E5DF18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31697"/>
            <a:ext cx="9143999" cy="414726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2EAD427-9B3B-857B-589B-E725012BC3C5}"/>
              </a:ext>
            </a:extLst>
          </p:cNvPr>
          <p:cNvSpPr txBox="1">
            <a:spLocks/>
          </p:cNvSpPr>
          <p:nvPr/>
        </p:nvSpPr>
        <p:spPr>
          <a:xfrm>
            <a:off x="1781117" y="-191089"/>
            <a:ext cx="8748000" cy="4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600" b="1" dirty="0">
                <a:solidFill>
                  <a:schemeClr val="bg1"/>
                </a:solidFill>
                <a:latin typeface="Lato Black" panose="020F0A02020204030203" pitchFamily="34" charset="0"/>
              </a:rPr>
              <a:t>VRAI ET FAUX </a:t>
            </a:r>
            <a:r>
              <a:rPr lang="fr-FR" sz="5400" b="1" dirty="0">
                <a:solidFill>
                  <a:schemeClr val="bg1"/>
                </a:solidFill>
                <a:latin typeface="Lato Black" panose="020F0A02020204030203" pitchFamily="34" charset="0"/>
              </a:rPr>
              <a:t>  </a:t>
            </a:r>
            <a:endParaRPr lang="fr-FR" sz="32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F50771-19F8-6764-264B-5E5934D47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6" y="4790652"/>
            <a:ext cx="548640" cy="2748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1FD43C-1B94-F5C7-6C3C-D68BE258EC84}"/>
              </a:ext>
            </a:extLst>
          </p:cNvPr>
          <p:cNvSpPr/>
          <p:nvPr/>
        </p:nvSpPr>
        <p:spPr>
          <a:xfrm>
            <a:off x="800729" y="278705"/>
            <a:ext cx="5001173" cy="539745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E0137E2-A6B4-B6E8-8E3D-8062CF5EB745}"/>
              </a:ext>
            </a:extLst>
          </p:cNvPr>
          <p:cNvSpPr txBox="1">
            <a:spLocks/>
          </p:cNvSpPr>
          <p:nvPr/>
        </p:nvSpPr>
        <p:spPr>
          <a:xfrm>
            <a:off x="743688" y="152782"/>
            <a:ext cx="4604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  <a:defRPr sz="1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SemiBold"/>
              <a:buChar char="■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114300" indent="0">
              <a:buNone/>
            </a:pPr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</a:rPr>
              <a:t>Les aides à l’embauche  </a:t>
            </a:r>
            <a:r>
              <a:rPr lang="fr-FR" sz="3200" b="1" dirty="0">
                <a:solidFill>
                  <a:srgbClr val="122940"/>
                </a:solidFill>
                <a:latin typeface="Lato" panose="020F0502020204030203" pitchFamily="34" charset="0"/>
              </a:rPr>
              <a:t>					 </a:t>
            </a:r>
            <a:endParaRPr lang="fr-FR" sz="3200" b="1" dirty="0">
              <a:solidFill>
                <a:srgbClr val="FF7400"/>
              </a:solidFill>
              <a:latin typeface="Lato" panose="020F050202020403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EBBDB5-701B-B839-70AA-475B5CB83064}"/>
              </a:ext>
            </a:extLst>
          </p:cNvPr>
          <p:cNvSpPr txBox="1"/>
          <p:nvPr/>
        </p:nvSpPr>
        <p:spPr>
          <a:xfrm>
            <a:off x="743688" y="1307887"/>
            <a:ext cx="7679471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A0C6"/>
              </a:buClr>
              <a:buFont typeface="Arial" charset="0"/>
              <a:buNone/>
            </a:pPr>
            <a:r>
              <a:rPr lang="fr-FR" sz="2300" b="1" dirty="0">
                <a:solidFill>
                  <a:srgbClr val="005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Calibri" pitchFamily="34" charset="0"/>
              </a:rPr>
              <a:t> </a:t>
            </a:r>
            <a:endParaRPr lang="fr-FR" sz="1050" b="1" dirty="0">
              <a:solidFill>
                <a:srgbClr val="005176"/>
              </a:solidFill>
              <a:latin typeface="Lato" panose="020F0502020204030203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BDC400-9C2A-043C-DFDC-EE34ACCEB9C4}"/>
              </a:ext>
            </a:extLst>
          </p:cNvPr>
          <p:cNvSpPr/>
          <p:nvPr/>
        </p:nvSpPr>
        <p:spPr>
          <a:xfrm>
            <a:off x="1170993" y="1775448"/>
            <a:ext cx="7187800" cy="2270345"/>
          </a:xfrm>
          <a:prstGeom prst="rect">
            <a:avLst/>
          </a:prstGeom>
          <a:solidFill>
            <a:srgbClr val="005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C5BD28-BD09-F08C-4743-FAB20B407252}"/>
              </a:ext>
            </a:extLst>
          </p:cNvPr>
          <p:cNvSpPr txBox="1"/>
          <p:nvPr/>
        </p:nvSpPr>
        <p:spPr>
          <a:xfrm>
            <a:off x="1708483" y="1894959"/>
            <a:ext cx="7088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</a:rPr>
              <a:t>Entre le 1</a:t>
            </a:r>
            <a:r>
              <a:rPr lang="fr-FR" sz="1800" baseline="30000" dirty="0">
                <a:solidFill>
                  <a:schemeClr val="bg1"/>
                </a:solidFill>
                <a:latin typeface="Lato" panose="020F0502020204030203" pitchFamily="34" charset="0"/>
              </a:rPr>
              <a:t>er</a:t>
            </a:r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</a:rPr>
              <a:t> janvier 2023 et le 31 décembre 2023, une aide à l’embauche est accordée à l’employeur d’un montant de </a:t>
            </a:r>
          </a:p>
          <a:p>
            <a:endParaRPr lang="fr-FR" sz="1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</a:rPr>
              <a:t>		6000 euros </a:t>
            </a:r>
          </a:p>
          <a:p>
            <a:endParaRPr lang="fr-FR" sz="1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</a:rPr>
              <a:t>pour la première année de contrat d’apprentissage ou de professionnalisation </a:t>
            </a:r>
          </a:p>
        </p:txBody>
      </p:sp>
    </p:spTree>
    <p:extLst>
      <p:ext uri="{BB962C8B-B14F-4D97-AF65-F5344CB8AC3E}">
        <p14:creationId xmlns:p14="http://schemas.microsoft.com/office/powerpoint/2010/main" val="218488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B3855E-CE3D-CA82-7E75-375E0522A326}"/>
              </a:ext>
            </a:extLst>
          </p:cNvPr>
          <p:cNvSpPr/>
          <p:nvPr/>
        </p:nvSpPr>
        <p:spPr>
          <a:xfrm>
            <a:off x="0" y="4267200"/>
            <a:ext cx="1320800" cy="876300"/>
          </a:xfrm>
          <a:prstGeom prst="rect">
            <a:avLst/>
          </a:prstGeom>
          <a:solidFill>
            <a:srgbClr val="00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03B343-B682-C650-5C0A-6A6BA25D6BC1}"/>
              </a:ext>
            </a:extLst>
          </p:cNvPr>
          <p:cNvSpPr txBox="1"/>
          <p:nvPr/>
        </p:nvSpPr>
        <p:spPr>
          <a:xfrm>
            <a:off x="5492862" y="1465515"/>
            <a:ext cx="287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CAMPUS BORDEAUX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10 rue René Cassin - Bordeaux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CAMPUS LIBOURNE 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7 bis rue Max Linder - Libourne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4C87DA-DFFD-7D9E-EC99-0EA729C87017}"/>
              </a:ext>
            </a:extLst>
          </p:cNvPr>
          <p:cNvSpPr txBox="1"/>
          <p:nvPr/>
        </p:nvSpPr>
        <p:spPr>
          <a:xfrm>
            <a:off x="5492860" y="2529575"/>
            <a:ext cx="2871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05 56 79 52 00</a:t>
            </a:r>
          </a:p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www.campusdulac.com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r"/>
            <a:r>
              <a:rPr lang="fr-FR" b="1" i="0" u="none" strike="noStrike" dirty="0">
                <a:solidFill>
                  <a:schemeClr val="bg1"/>
                </a:solidFill>
                <a:latin typeface="Lato" panose="020F0502020204030203" pitchFamily="34" charset="0"/>
              </a:rPr>
              <a:t>campus@formation-lac.com</a:t>
            </a:r>
            <a:endParaRPr lang="fr-FR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9B65B-874E-5C7F-A8D8-05C0A0E6CCE1}"/>
              </a:ext>
            </a:extLst>
          </p:cNvPr>
          <p:cNvSpPr/>
          <p:nvPr/>
        </p:nvSpPr>
        <p:spPr>
          <a:xfrm>
            <a:off x="5492862" y="1197610"/>
            <a:ext cx="3067051" cy="230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8E9490-FBCF-6C28-DE03-84C70ADCD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87" y="1398703"/>
            <a:ext cx="3365183" cy="19041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CA097DE-CD94-3929-EE22-5036D4C802E1}"/>
              </a:ext>
            </a:extLst>
          </p:cNvPr>
          <p:cNvSpPr txBox="1"/>
          <p:nvPr/>
        </p:nvSpPr>
        <p:spPr>
          <a:xfrm>
            <a:off x="467360" y="4022364"/>
            <a:ext cx="820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www.campusdulac.com</a:t>
            </a:r>
          </a:p>
        </p:txBody>
      </p:sp>
    </p:spTree>
    <p:extLst>
      <p:ext uri="{BB962C8B-B14F-4D97-AF65-F5344CB8AC3E}">
        <p14:creationId xmlns:p14="http://schemas.microsoft.com/office/powerpoint/2010/main" val="672081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OURISM COMPANY BUSINESS PLAN BY SLIDESGO" val="oMFRzqx5"/>
  <p:tag name="ARTICULATE_SLIDE_THUMBNAIL_REFRESH" val="1"/>
  <p:tag name="ARTICULATE_PROJECT_OPEN" val="0"/>
  <p:tag name="ARTICULATE_SLIDE_COUNT" val="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ourism Company Business Plan by Slidesg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248</Words>
  <Application>Microsoft Office PowerPoint</Application>
  <PresentationFormat>Affichage à l'écran (16:9)</PresentationFormat>
  <Paragraphs>72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Abel</vt:lpstr>
      <vt:lpstr>Raleway ExtraBold</vt:lpstr>
      <vt:lpstr>Palatino Linotype</vt:lpstr>
      <vt:lpstr>Raleway SemiBold</vt:lpstr>
      <vt:lpstr>Arial</vt:lpstr>
      <vt:lpstr>Raleway Black</vt:lpstr>
      <vt:lpstr>Lato Black</vt:lpstr>
      <vt:lpstr>Isidora SemiBold</vt:lpstr>
      <vt:lpstr>Lato</vt:lpstr>
      <vt:lpstr>Tourism Company Business Plan by Slidesgo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</dc:title>
  <dc:creator>Anthony SCOTTI</dc:creator>
  <cp:lastModifiedBy>Véronique VALLANCE</cp:lastModifiedBy>
  <cp:revision>39</cp:revision>
  <cp:lastPrinted>2022-01-06T08:31:18Z</cp:lastPrinted>
  <dcterms:modified xsi:type="dcterms:W3CDTF">2023-05-11T09:51:18Z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47A6976C-9C7D-4753-995C-5D3EDA6CC82B</vt:lpwstr>
  </property>
  <property fmtid="{D5CDD505-2E9C-101B-9397-08002B2CF9AE}" pid="3" name="ArticulatePath">
    <vt:lpwstr>Tourism Company Business Plan by Slidesgo </vt:lpwstr>
  </property>
</Properties>
</file>