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439400"/>
  <p:notesSz cx="6799263" cy="99298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itchFamily="2" charset="0"/>
      <p:regular r:id="rId9"/>
      <p:bold r:id="rId10"/>
      <p:italic r:id="rId11"/>
      <p:boldItalic r:id="rId12"/>
    </p:embeddedFont>
    <p:embeddedFont>
      <p:font typeface="Nunito Sans" pitchFamily="2" charset="0"/>
      <p:regular r:id="rId13"/>
      <p:bold r:id="rId14"/>
      <p:italic r:id="rId15"/>
      <p:boldItalic r:id="rId16"/>
    </p:embeddedFont>
    <p:embeddedFont>
      <p:font typeface="Nunito Sans SemiBold" pitchFamily="2" charset="0"/>
      <p:regular r:id="rId17"/>
      <p:bold r:id="rId18"/>
      <p:italic r:id="rId19"/>
      <p:boldItalic r:id="rId20"/>
    </p:embeddedFont>
    <p:embeddedFont>
      <p:font typeface="Nunito SemiBold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4632EE-A9D5-47C1-B7FF-7B293DD99C33}">
  <a:tblStyle styleId="{964632EE-A9D5-47C1-B7FF-7B293DD99C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524" y="-260"/>
      </p:cViewPr>
      <p:guideLst>
        <p:guide orient="horz" pos="3288"/>
        <p:guide pos="2381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44538"/>
            <a:ext cx="26939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84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44538"/>
            <a:ext cx="26939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47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f129260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44538"/>
            <a:ext cx="26939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f129260a_1_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00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212"/>
            <a:ext cx="7560001" cy="22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461575" y="947225"/>
            <a:ext cx="44904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BATCH COOKING</a:t>
            </a:r>
            <a:endParaRPr sz="16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 rot="5400000">
            <a:off x="-1352925" y="6046275"/>
            <a:ext cx="78603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B318A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• • • • • • • • •  </a:t>
            </a:r>
            <a:endParaRPr>
              <a:solidFill>
                <a:srgbClr val="DB318A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0775" y="2372825"/>
            <a:ext cx="2200800" cy="7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LIEU(X) DE FORMATION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Campus de Paris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(Métro 4 - Arrêt Saint Placide)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Campus de Bordeaux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Campus du Lac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10 rue René Cassin - CS 31996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33071 Bordeaux</a:t>
            </a:r>
            <a:endParaRPr lang="fr-FR" sz="1100" dirty="0">
              <a:solidFill>
                <a:srgbClr val="000F2E"/>
              </a:solidFill>
              <a:latin typeface="Nunito Sans SemiBold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ACCESSIBILITÉ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Le site de formation est accessible aux personnes à mobilité réduite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RYTHME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4 heures (18h-22h) 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PRÉ-REQUIS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Aucun</a:t>
            </a: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PUBLIC VISÉ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	</a:t>
            </a: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Tout public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	</a:t>
            </a: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750" y="9935325"/>
            <a:ext cx="1577980" cy="3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0" y="9685450"/>
            <a:ext cx="7560000" cy="754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129" y="9831300"/>
            <a:ext cx="5895741" cy="4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" y="10421175"/>
            <a:ext cx="7560001" cy="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09700" y="2321875"/>
            <a:ext cx="4592700" cy="7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DÉLAIS D’ACCÈS</a:t>
            </a:r>
            <a:endParaRPr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solidFill>
                <a:srgbClr val="000F2E"/>
              </a:solidFill>
              <a:latin typeface="Nunito"/>
              <a:sym typeface="Nunito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CAMPUS Bordeaux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sym typeface="Nunito"/>
              </a:rPr>
              <a:t>Session le 17 janvier 2024 (en soirée)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"/>
                <a:sym typeface="Nunito"/>
              </a:rPr>
              <a:t>Session le 6 mars 2024 (en soirée)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solidFill>
                <a:srgbClr val="000F2E"/>
              </a:solidFill>
              <a:latin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MODALITÉS D’ACCÈS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Renseigner et retourner un dossier de candidature complet.</a:t>
            </a: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OBJECTIFS</a:t>
            </a:r>
            <a:endParaRPr lang="fr-FR"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"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Initiation a la création d’un menu batch cooking en fonction des saisons</a:t>
            </a: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"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Apprendre à s’organiser pour optimiser son temps </a:t>
            </a: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"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Réalisation de 5 recettes et un dessert</a:t>
            </a:r>
          </a:p>
          <a:p>
            <a:pPr marL="457200" indent="-298450" algn="just">
              <a:buClr>
                <a:srgbClr val="000F2E"/>
              </a:buClr>
              <a:buSzPts val="1100"/>
              <a:buFont typeface="Nunito"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Mise en application des règles d’hygiène et de sécurité des aliments.</a:t>
            </a:r>
          </a:p>
          <a:p>
            <a:pPr marL="4572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"/>
              <a:buChar char="-"/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CONTENU PÉDAGOGIQUE</a:t>
            </a: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Production de recette</a:t>
            </a: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s pour un menu batch cooking complet</a:t>
            </a:r>
            <a:r>
              <a:rPr lang="fr-FR" sz="1100" b="1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 :</a:t>
            </a:r>
            <a:r>
              <a:rPr lang="fr-FR" sz="1100" b="1" dirty="0">
                <a:solidFill>
                  <a:srgbClr val="000F2E"/>
                </a:solidFill>
                <a:latin typeface="Nunito"/>
              </a:rPr>
              <a:t>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</a:rPr>
              <a:t> soupe,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</a:rPr>
              <a:t> quiche,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</a:rPr>
              <a:t> plats mijotés,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</a:rPr>
              <a:t> légumineuses,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</a:rPr>
              <a:t> gratins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</a:rPr>
              <a:t> dessert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Après démonstration et explication du chef les participants exécutent les recettes,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Les stagiaires repartent avec l’ensemble de leurs productions,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chaque plat est prévu </a:t>
            </a:r>
            <a:r>
              <a:rPr lang="fr-FR" sz="1100" b="1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pour 4 personnes (contenant et glacière à prévoir).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8869050"/>
            <a:ext cx="7560000" cy="15711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 rot="5400000">
            <a:off x="640200" y="2932725"/>
            <a:ext cx="6279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B318A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</a:t>
            </a:r>
            <a:endParaRPr>
              <a:solidFill>
                <a:srgbClr val="DB318A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89500" y="190575"/>
            <a:ext cx="31881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MODALITÉS DE POSITIONNEMENT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Entretien individuel de positionnement réalisé par téléphone au moment de la candidature</a:t>
            </a: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MÉTHODES ET MOYENS MOBILISÉS</a:t>
            </a:r>
            <a:endParaRPr sz="1100">
              <a:solidFill>
                <a:srgbClr val="DB318A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Exposés et exercices d'application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Démonstrations des gestes professionnels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Formation-action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Analyse critique des productions</a:t>
            </a:r>
            <a:endParaRPr sz="110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MODALITÉS D’ÉVALUATION</a:t>
            </a:r>
            <a:r>
              <a:rPr lang="fr" sz="110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Evaluation formative des productions réalisées en cours et en fin de formation</a:t>
            </a:r>
            <a:endParaRPr sz="1100">
              <a:solidFill>
                <a:srgbClr val="000F2E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Questionnaire de satisfaction en fin de stage</a:t>
            </a:r>
            <a:endParaRPr sz="1100">
              <a:solidFill>
                <a:srgbClr val="000F2E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Attestation de participation FERRANDI Paris délivrée à la fin du stage</a:t>
            </a:r>
            <a:endParaRPr sz="1100">
              <a:solidFill>
                <a:srgbClr val="000F2E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49" y="10439988"/>
            <a:ext cx="7560001" cy="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129" y="9907500"/>
            <a:ext cx="5895741" cy="4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04500" y="8428113"/>
            <a:ext cx="45309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Les informations sur cette fiche sont données à titre indicatif.</a:t>
            </a:r>
            <a:endParaRPr sz="1000" i="1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93900" y="7022844"/>
            <a:ext cx="3188100" cy="1390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89500" y="7596075"/>
            <a:ext cx="31881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Chargée de clientèle </a:t>
            </a:r>
            <a:endParaRPr sz="11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51350" y="7867050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01 49 54 17 52 </a:t>
            </a:r>
            <a:endParaRPr sz="110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51350" y="8099938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florence.estager-laurent@ferrandi-paris.fr </a:t>
            </a:r>
            <a:endParaRPr sz="110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51350" y="7092188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10696"/>
                </a:solidFill>
                <a:latin typeface="Nunito Sans"/>
                <a:ea typeface="Nunito Sans"/>
                <a:cs typeface="Nunito Sans"/>
                <a:sym typeface="Nunito Sans"/>
              </a:rPr>
              <a:t>CONTACT PARIS</a:t>
            </a:r>
            <a:endParaRPr sz="1100" b="1" dirty="0">
              <a:solidFill>
                <a:srgbClr val="F1069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1350" y="7325075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Florence Estager-Laurent </a:t>
            </a:r>
            <a:endParaRPr sz="11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930000" y="190575"/>
            <a:ext cx="3188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LES RÉSULTATS OBTENUS</a:t>
            </a:r>
            <a:endParaRPr sz="1100" dirty="0">
              <a:solidFill>
                <a:srgbClr val="F10696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97,7</a:t>
            </a:r>
            <a:r>
              <a:rPr lang="fr" sz="19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endParaRPr sz="1900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100" dirty="0">
                <a:solidFill>
                  <a:schemeClr val="tx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Taux moyen de satisfaction globale de nos stagiaires en Formation Continue en 2021 (Très satisfait/ Satisfait)</a:t>
            </a:r>
            <a:endParaRPr lang="fr-FR" sz="3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TARIFS ET FRAIS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390 euros</a:t>
            </a:r>
            <a:endParaRPr sz="1100" i="1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graphicFrame>
        <p:nvGraphicFramePr>
          <p:cNvPr id="80" name="Google Shape;80;p14"/>
          <p:cNvGraphicFramePr/>
          <p:nvPr>
            <p:extLst>
              <p:ext uri="{D42A27DB-BD31-4B8C-83A1-F6EECF244321}">
                <p14:modId xmlns:p14="http://schemas.microsoft.com/office/powerpoint/2010/main" val="2105508299"/>
              </p:ext>
            </p:extLst>
          </p:nvPr>
        </p:nvGraphicFramePr>
        <p:xfrm>
          <a:off x="5101575" y="8526863"/>
          <a:ext cx="2247900" cy="256200"/>
        </p:xfrm>
        <a:graphic>
          <a:graphicData uri="http://schemas.openxmlformats.org/drawingml/2006/table">
            <a:tbl>
              <a:tblPr>
                <a:noFill/>
                <a:tableStyleId>{964632EE-A9D5-47C1-B7FF-7B293DD99C33}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Date de mise à jour :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</a:rPr>
                        <a:t>28/09/2023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" name="Google Shape;81;p14"/>
          <p:cNvPicPr preferRelativeResize="0"/>
          <p:nvPr/>
        </p:nvPicPr>
        <p:blipFill rotWithShape="1">
          <a:blip r:embed="rId5">
            <a:alphaModFix/>
          </a:blip>
          <a:srcRect r="63757"/>
          <a:stretch/>
        </p:blipFill>
        <p:spPr>
          <a:xfrm>
            <a:off x="2615105" y="9061575"/>
            <a:ext cx="2329774" cy="9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C370E903-B55B-91DF-20B2-61C76B501317}"/>
              </a:ext>
            </a:extLst>
          </p:cNvPr>
          <p:cNvSpPr/>
          <p:nvPr/>
        </p:nvSpPr>
        <p:spPr>
          <a:xfrm>
            <a:off x="298300" y="5516095"/>
            <a:ext cx="3188100" cy="1390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4;p14">
            <a:extLst>
              <a:ext uri="{FF2B5EF4-FFF2-40B4-BE49-F238E27FC236}">
                <a16:creationId xmlns:a16="http://schemas.microsoft.com/office/drawing/2014/main" id="{67902D40-31E0-97F1-897A-93A5D7941202}"/>
              </a:ext>
            </a:extLst>
          </p:cNvPr>
          <p:cNvSpPr txBox="1"/>
          <p:nvPr/>
        </p:nvSpPr>
        <p:spPr>
          <a:xfrm>
            <a:off x="293900" y="6089326"/>
            <a:ext cx="31881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Responsable développement d’affaires 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8C26736F-06D1-BE08-AB71-437381BB80F3}"/>
              </a:ext>
            </a:extLst>
          </p:cNvPr>
          <p:cNvSpPr txBox="1"/>
          <p:nvPr/>
        </p:nvSpPr>
        <p:spPr>
          <a:xfrm>
            <a:off x="455750" y="6360301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06 67 70 88 31</a:t>
            </a:r>
            <a:endParaRPr sz="1100" dirty="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7385D81E-F788-1D8B-EEA9-E2BDED9BE0EF}"/>
              </a:ext>
            </a:extLst>
          </p:cNvPr>
          <p:cNvSpPr txBox="1"/>
          <p:nvPr/>
        </p:nvSpPr>
        <p:spPr>
          <a:xfrm>
            <a:off x="455750" y="6593189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100" dirty="0">
                <a:solidFill>
                  <a:srgbClr val="FFFFFF"/>
                </a:solidFill>
                <a:latin typeface="Nunito Sans SemiBold"/>
              </a:rPr>
              <a:t>celine.meynard@formation-lac.com</a:t>
            </a:r>
            <a:endParaRPr sz="1100" dirty="0">
              <a:solidFill>
                <a:srgbClr val="FFFFFF"/>
              </a:solidFill>
              <a:latin typeface="Nunito Sans SemiBold"/>
              <a:sym typeface="Nunito Sans SemiBold"/>
            </a:endParaRPr>
          </a:p>
        </p:txBody>
      </p:sp>
      <p:sp>
        <p:nvSpPr>
          <p:cNvPr id="6" name="Google Shape;77;p14">
            <a:extLst>
              <a:ext uri="{FF2B5EF4-FFF2-40B4-BE49-F238E27FC236}">
                <a16:creationId xmlns:a16="http://schemas.microsoft.com/office/drawing/2014/main" id="{3773656A-FFB9-7432-6F79-3BB87798E22E}"/>
              </a:ext>
            </a:extLst>
          </p:cNvPr>
          <p:cNvSpPr txBox="1"/>
          <p:nvPr/>
        </p:nvSpPr>
        <p:spPr>
          <a:xfrm>
            <a:off x="455750" y="5585463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10696"/>
                </a:solidFill>
                <a:latin typeface="Nunito Sans"/>
                <a:ea typeface="Nunito Sans"/>
                <a:cs typeface="Nunito Sans"/>
                <a:sym typeface="Nunito Sans"/>
              </a:rPr>
              <a:t>CONTACT BORDEAUX</a:t>
            </a:r>
            <a:endParaRPr sz="1100" b="1" dirty="0">
              <a:solidFill>
                <a:srgbClr val="F1069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Google Shape;78;p14">
            <a:extLst>
              <a:ext uri="{FF2B5EF4-FFF2-40B4-BE49-F238E27FC236}">
                <a16:creationId xmlns:a16="http://schemas.microsoft.com/office/drawing/2014/main" id="{FA839F8B-359E-623C-52E9-5F13C76829DA}"/>
              </a:ext>
            </a:extLst>
          </p:cNvPr>
          <p:cNvSpPr txBox="1"/>
          <p:nvPr/>
        </p:nvSpPr>
        <p:spPr>
          <a:xfrm>
            <a:off x="455750" y="5799226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bg1"/>
                </a:solidFill>
                <a:latin typeface="Nunito Sans"/>
              </a:rPr>
              <a:t>Céline MEYNARD</a:t>
            </a:r>
            <a:r>
              <a:rPr lang="fr" sz="11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1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466</Words>
  <Application>Microsoft Office PowerPoint</Application>
  <PresentationFormat>Personnalisé</PresentationFormat>
  <Paragraphs>85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Nunito SemiBold</vt:lpstr>
      <vt:lpstr>Times New Roman</vt:lpstr>
      <vt:lpstr>Nunito</vt:lpstr>
      <vt:lpstr>Calibri</vt:lpstr>
      <vt:lpstr>Nunito Sans</vt:lpstr>
      <vt:lpstr>Arial</vt:lpstr>
      <vt:lpstr>Roboto</vt:lpstr>
      <vt:lpstr>Nunito Sans SemiBold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MRIZIK Nadia</dc:creator>
  <cp:lastModifiedBy>RIBEIRO Fabrice</cp:lastModifiedBy>
  <cp:revision>16</cp:revision>
  <cp:lastPrinted>2023-01-20T08:34:46Z</cp:lastPrinted>
  <dcterms:modified xsi:type="dcterms:W3CDTF">2023-09-28T11:53:24Z</dcterms:modified>
</cp:coreProperties>
</file>