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7559675" cy="10439400"/>
  <p:notesSz cx="6858000" cy="9144000"/>
  <p:embeddedFontLst>
    <p:embeddedFont>
      <p:font typeface="Nunito" pitchFamily="2" charset="0"/>
      <p:regular r:id="rId5"/>
      <p:bold r:id="rId6"/>
      <p:italic r:id="rId7"/>
      <p:boldItalic r:id="rId8"/>
    </p:embeddedFont>
    <p:embeddedFont>
      <p:font typeface="Nunito Sans" pitchFamily="2" charset="0"/>
      <p:regular r:id="rId9"/>
      <p:bold r:id="rId10"/>
      <p:italic r:id="rId11"/>
      <p:boldItalic r:id="rId12"/>
    </p:embeddedFont>
    <p:embeddedFont>
      <p:font typeface="Nunito Sans SemiBold" pitchFamily="2" charset="0"/>
      <p:regular r:id="rId13"/>
      <p:bold r:id="rId14"/>
      <p:italic r:id="rId15"/>
      <p:boldItalic r:id="rId16"/>
    </p:embeddedFont>
    <p:embeddedFont>
      <p:font typeface="Nunito SemiBold" pitchFamily="2" charset="0"/>
      <p:regular r:id="rId17"/>
      <p:bold r:id="rId18"/>
      <p:italic r:id="rId19"/>
      <p:boldItalic r:id="rId20"/>
    </p:embeddedFont>
    <p:embeddedFont>
      <p:font typeface="Roboto" panose="02000000000000000000" pitchFamily="2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88">
          <p15:clr>
            <a:srgbClr val="A4A3A4"/>
          </p15:clr>
        </p15:guide>
        <p15:guide id="2" pos="2381">
          <p15:clr>
            <a:srgbClr val="A4A3A4"/>
          </p15:clr>
        </p15:guide>
        <p15:guide id="3" orient="horz" pos="158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17D2BD-7AA1-44D2-8A1E-955EE256F9D8}">
  <a:tblStyle styleId="{D517D2BD-7AA1-44D2-8A1E-955EE256F9D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276" y="48"/>
      </p:cViewPr>
      <p:guideLst>
        <p:guide orient="horz" pos="3288"/>
        <p:guide pos="2381"/>
        <p:guide orient="horz" pos="15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font" Target="fonts/font1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7.fntdata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font" Target="fonts/font1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font" Target="fonts/font16.fntdata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24" Type="http://schemas.openxmlformats.org/officeDocument/2006/relationships/font" Target="fonts/font20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23" Type="http://schemas.openxmlformats.org/officeDocument/2006/relationships/font" Target="fonts/font19.fntdata"/><Relationship Id="rId28" Type="http://schemas.openxmlformats.org/officeDocument/2006/relationships/tableStyles" Target="tableStyles.xml"/><Relationship Id="rId10" Type="http://schemas.openxmlformats.org/officeDocument/2006/relationships/font" Target="fonts/font6.fntdata"/><Relationship Id="rId19" Type="http://schemas.openxmlformats.org/officeDocument/2006/relationships/font" Target="fonts/font15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Relationship Id="rId22" Type="http://schemas.openxmlformats.org/officeDocument/2006/relationships/font" Target="fonts/font18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87788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09230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685800"/>
            <a:ext cx="24828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0544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9cf129260a_1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685800"/>
            <a:ext cx="24828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9cf129260a_1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4101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6212"/>
            <a:ext cx="7560001" cy="2292387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461575" y="947225"/>
            <a:ext cx="4490400" cy="8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b="1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rPr>
              <a:t>CHOCOLAT ET CONFISERIE</a:t>
            </a:r>
            <a:endParaRPr b="1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" name="Google Shape;56;p13"/>
          <p:cNvSpPr txBox="1"/>
          <p:nvPr/>
        </p:nvSpPr>
        <p:spPr>
          <a:xfrm rot="5400000">
            <a:off x="-1352925" y="6046275"/>
            <a:ext cx="7860300" cy="6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DB318A"/>
                </a:solidFill>
              </a:rPr>
              <a:t>• • • • • • • • • • • • • • • • • • • • • • • • • • • • • • • • • • • • • • • • • • • • • • • • • • • • • • • • • • • • • • •  </a:t>
            </a:r>
            <a:endParaRPr>
              <a:solidFill>
                <a:srgbClr val="DB318A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57275" y="2428950"/>
            <a:ext cx="2200800" cy="72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F10696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LIEU(X) DE FORMATION</a:t>
            </a:r>
            <a:endParaRPr sz="1100" dirty="0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Campus de Paris</a:t>
            </a:r>
            <a:endParaRPr sz="1100" dirty="0">
              <a:solidFill>
                <a:srgbClr val="000F2E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(Métro 4 - Arrêt Saint Placide)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fr" sz="1100" dirty="0">
              <a:solidFill>
                <a:srgbClr val="000F2E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algn="r">
              <a:buClr>
                <a:schemeClr val="dk1"/>
              </a:buClr>
              <a:buSzPts val="1100"/>
            </a:pPr>
            <a:r>
              <a:rPr lang="fr-FR" sz="1100" dirty="0">
                <a:solidFill>
                  <a:srgbClr val="000F2E"/>
                </a:solidFill>
                <a:latin typeface="Nunito Sans SemiBold"/>
              </a:rPr>
              <a:t>Campus de Bordeaux</a:t>
            </a:r>
            <a:br>
              <a:rPr lang="fr-FR" sz="1100" dirty="0">
                <a:solidFill>
                  <a:srgbClr val="000F2E"/>
                </a:solidFill>
                <a:latin typeface="Nunito Sans SemiBold"/>
              </a:rPr>
            </a:br>
            <a:r>
              <a:rPr lang="fr-FR" sz="1100" dirty="0">
                <a:solidFill>
                  <a:srgbClr val="000F2E"/>
                </a:solidFill>
                <a:latin typeface="Nunito Sans SemiBold"/>
              </a:rPr>
              <a:t>Campus du Lac</a:t>
            </a:r>
            <a:br>
              <a:rPr lang="fr-FR" sz="1100" dirty="0">
                <a:solidFill>
                  <a:srgbClr val="000F2E"/>
                </a:solidFill>
                <a:latin typeface="Nunito Sans SemiBold"/>
              </a:rPr>
            </a:br>
            <a:r>
              <a:rPr lang="fr-FR" sz="1100" dirty="0">
                <a:solidFill>
                  <a:srgbClr val="000F2E"/>
                </a:solidFill>
                <a:latin typeface="Nunito Sans SemiBold"/>
              </a:rPr>
              <a:t>10 rue René Cassin - CS 31996</a:t>
            </a:r>
            <a:br>
              <a:rPr lang="fr-FR" sz="1100" dirty="0">
                <a:solidFill>
                  <a:srgbClr val="000F2E"/>
                </a:solidFill>
                <a:latin typeface="Nunito Sans SemiBold"/>
              </a:rPr>
            </a:br>
            <a:r>
              <a:rPr lang="fr-FR" sz="1100" dirty="0">
                <a:solidFill>
                  <a:srgbClr val="000F2E"/>
                </a:solidFill>
                <a:latin typeface="Nunito Sans SemiBold"/>
              </a:rPr>
              <a:t>33071 Bordeaux</a:t>
            </a:r>
            <a:endParaRPr lang="fr-FR" sz="1100" dirty="0">
              <a:solidFill>
                <a:srgbClr val="000F2E"/>
              </a:solidFill>
              <a:latin typeface="Nunito Sans SemiBold"/>
              <a:sym typeface="Nunit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fr" sz="1100" dirty="0">
              <a:solidFill>
                <a:srgbClr val="000F2E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Campus de Rennes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2 rue de Brest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35000 Rennes</a:t>
            </a:r>
            <a:endParaRPr sz="1100" dirty="0">
              <a:solidFill>
                <a:srgbClr val="000F2E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F10696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F10696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ACCESSIBILITÉ</a:t>
            </a:r>
            <a:endParaRPr sz="1100" dirty="0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Le site de formation est accessible aux personnes à mobilité réduite</a:t>
            </a:r>
            <a:endParaRPr sz="1100" dirty="0">
              <a:solidFill>
                <a:srgbClr val="000F2E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000F2E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F10696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RYTHME</a:t>
            </a:r>
            <a:endParaRPr sz="1100" dirty="0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5 jours Campus de Paris </a:t>
            </a:r>
            <a:endParaRPr sz="1100" dirty="0">
              <a:solidFill>
                <a:srgbClr val="000F2E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(35 h - 7 h par jour)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3 jours Campus de Rennes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(21 h – 7 h par jour)</a:t>
            </a:r>
            <a:endParaRPr sz="1100" dirty="0">
              <a:solidFill>
                <a:srgbClr val="000F2E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F10696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F10696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PRÉ-REQUIS</a:t>
            </a:r>
            <a:endParaRPr sz="1100" dirty="0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45720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dirty="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Sans </a:t>
            </a:r>
            <a:r>
              <a:rPr lang="fr-FR" sz="1100" dirty="0" err="1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pré-requis</a:t>
            </a:r>
            <a:r>
              <a:rPr lang="fr-FR" sz="1100" dirty="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 spécifiques</a:t>
            </a:r>
            <a:endParaRPr lang="fr-FR" sz="1200" dirty="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F10696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PUBLIC VISÉ</a:t>
            </a:r>
            <a:endParaRPr sz="1100" dirty="0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45720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100" dirty="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Adultes avec projet professionnel</a:t>
            </a:r>
            <a:endParaRPr lang="fr-FR" sz="1200" dirty="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750" y="9935325"/>
            <a:ext cx="1577980" cy="3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0" y="9685450"/>
            <a:ext cx="7560000" cy="754800"/>
          </a:xfrm>
          <a:prstGeom prst="rect">
            <a:avLst/>
          </a:prstGeom>
          <a:solidFill>
            <a:srgbClr val="000F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32129" y="9831300"/>
            <a:ext cx="5895741" cy="45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flipH="1">
            <a:off x="-1" y="10421175"/>
            <a:ext cx="7560001" cy="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/>
        </p:nvSpPr>
        <p:spPr>
          <a:xfrm>
            <a:off x="2731950" y="2428950"/>
            <a:ext cx="4592700" cy="71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F10696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DÉLAIS D’ACCÈS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fr" sz="1100" dirty="0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F10696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Campus de Paris</a:t>
            </a:r>
            <a:endParaRPr sz="1100" dirty="0">
              <a:solidFill>
                <a:srgbClr val="DB318A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fr-FR" sz="1100" dirty="0">
                <a:solidFill>
                  <a:srgbClr val="000F2E"/>
                </a:solidFill>
                <a:latin typeface="Nunito"/>
                <a:ea typeface="Nunito"/>
                <a:cs typeface="Nunito"/>
                <a:sym typeface="Nunito"/>
              </a:rPr>
              <a:t>Dates à venir</a:t>
            </a:r>
          </a:p>
          <a:p>
            <a:pPr lvl="0">
              <a:buClr>
                <a:schemeClr val="dk1"/>
              </a:buClr>
              <a:buSzPts val="1100"/>
            </a:pPr>
            <a:endParaRPr lang="fr-FR"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100" dirty="0">
                <a:solidFill>
                  <a:srgbClr val="F10696"/>
                </a:solidFill>
                <a:latin typeface="Nunito Sans SemiBold"/>
                <a:sym typeface="Nunito"/>
              </a:rPr>
              <a:t>Campus de Rennes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fr-FR" sz="1100" dirty="0">
                <a:solidFill>
                  <a:srgbClr val="202124"/>
                </a:solidFill>
                <a:latin typeface="Nunito"/>
                <a:ea typeface="Nunito"/>
                <a:cs typeface="Nunito"/>
                <a:sym typeface="Nunito"/>
              </a:rPr>
              <a:t>Session du 25 au 27 novembre 2024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fr-FR" sz="1100" dirty="0">
              <a:solidFill>
                <a:srgbClr val="000F2E"/>
              </a:solidFill>
              <a:highlight>
                <a:schemeClr val="lt1"/>
              </a:highlight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100" dirty="0">
                <a:solidFill>
                  <a:srgbClr val="F10696"/>
                </a:solidFill>
                <a:latin typeface="Nunito"/>
                <a:ea typeface="Nunito"/>
                <a:cs typeface="Nunito"/>
                <a:sym typeface="Nunito"/>
              </a:rPr>
              <a:t>CAMPUS Bordeaux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100" dirty="0">
                <a:solidFill>
                  <a:srgbClr val="000F2E"/>
                </a:solidFill>
                <a:latin typeface="Nunito" pitchFamily="2" charset="0"/>
                <a:sym typeface="Nunito"/>
              </a:rPr>
              <a:t>Session du 11, 12 et 18 mars 2024</a:t>
            </a:r>
            <a:endParaRPr lang="fr-FR" sz="1100" dirty="0">
              <a:solidFill>
                <a:srgbClr val="000F2E"/>
              </a:solidFill>
              <a:highlight>
                <a:schemeClr val="lt1"/>
              </a:highlight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000F2E"/>
              </a:solidFill>
              <a:highlight>
                <a:schemeClr val="lt1"/>
              </a:highlight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F10696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MODALITÉS D’ACCÈS</a:t>
            </a:r>
            <a:endParaRPr sz="1100" dirty="0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000F2E"/>
                </a:solidFill>
                <a:latin typeface="Nunito"/>
                <a:ea typeface="Nunito"/>
                <a:cs typeface="Nunito"/>
                <a:sym typeface="Nunito"/>
              </a:rPr>
              <a:t>Renseigner et retourner le bulletin d’inscription.</a:t>
            </a:r>
            <a:endParaRPr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F10696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F10696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OBJECTIFS</a:t>
            </a:r>
            <a:endParaRPr sz="1100" dirty="0">
              <a:solidFill>
                <a:srgbClr val="F10696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-</a:t>
            </a:r>
            <a:r>
              <a:rPr lang="fr" sz="1100" dirty="0">
                <a:solidFill>
                  <a:srgbClr val="F10696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fr" sz="1100" dirty="0">
                <a:solidFill>
                  <a:srgbClr val="000F2E"/>
                </a:solidFill>
                <a:latin typeface="Nunito"/>
                <a:ea typeface="Nunito"/>
                <a:cs typeface="Nunito"/>
                <a:sym typeface="Nunito"/>
              </a:rPr>
              <a:t>Maîtriser les bases du travail du chocolat</a:t>
            </a:r>
            <a:endParaRPr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-</a:t>
            </a:r>
            <a:r>
              <a:rPr lang="fr" sz="1100" dirty="0">
                <a:solidFill>
                  <a:srgbClr val="F10696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fr" sz="1100" dirty="0">
                <a:solidFill>
                  <a:srgbClr val="000F2E"/>
                </a:solidFill>
                <a:latin typeface="Nunito"/>
                <a:ea typeface="Nunito"/>
                <a:cs typeface="Nunito"/>
                <a:sym typeface="Nunito"/>
              </a:rPr>
              <a:t>Réaliser une gamme de bonbons chocolat et confiseries</a:t>
            </a:r>
            <a:endParaRPr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-</a:t>
            </a:r>
            <a:r>
              <a:rPr lang="fr" sz="1100" dirty="0">
                <a:solidFill>
                  <a:srgbClr val="F10696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fr" sz="1100" dirty="0">
                <a:solidFill>
                  <a:srgbClr val="000F2E"/>
                </a:solidFill>
                <a:latin typeface="Nunito"/>
                <a:ea typeface="Nunito"/>
                <a:cs typeface="Nunito"/>
                <a:sym typeface="Nunito"/>
              </a:rPr>
              <a:t>Découvrir les techniques d’enrobage mécanique</a:t>
            </a:r>
            <a:endParaRPr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-</a:t>
            </a:r>
            <a:r>
              <a:rPr lang="fr" sz="1100" dirty="0">
                <a:solidFill>
                  <a:srgbClr val="F10696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lang="fr" sz="1100" dirty="0">
                <a:solidFill>
                  <a:srgbClr val="000F2E"/>
                </a:solidFill>
                <a:latin typeface="Nunito"/>
                <a:ea typeface="Nunito"/>
                <a:cs typeface="Nunito"/>
                <a:sym typeface="Nunito"/>
              </a:rPr>
              <a:t>Réaliser des montages commerciaux en chocolat</a:t>
            </a:r>
            <a:endParaRPr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F10696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CONTENU PÉDAGOGIQUE</a:t>
            </a:r>
            <a:endParaRPr sz="1100" dirty="0">
              <a:solidFill>
                <a:srgbClr val="F10696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fr"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000F2E"/>
                </a:solidFill>
                <a:latin typeface="Nunito"/>
                <a:ea typeface="Nunito"/>
                <a:cs typeface="Nunito"/>
                <a:sym typeface="Nunito"/>
              </a:rPr>
              <a:t>Fabrication des masses de base : ganaches, pralinés et pâtes d’amande</a:t>
            </a:r>
            <a:endParaRPr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000F2E"/>
                </a:solidFill>
                <a:latin typeface="Nunito"/>
                <a:ea typeface="Nunito"/>
                <a:cs typeface="Nunito"/>
                <a:sym typeface="Nunito"/>
              </a:rPr>
              <a:t>Confection de confiseries : pâtes de fruits, nougats et caramels</a:t>
            </a:r>
            <a:endParaRPr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000F2E"/>
                </a:solidFill>
                <a:latin typeface="Nunito"/>
                <a:ea typeface="Nunito"/>
                <a:cs typeface="Nunito"/>
                <a:sym typeface="Nunito"/>
              </a:rPr>
              <a:t>Procédé et différentes techniques de cristallisation du chocolat</a:t>
            </a:r>
            <a:endParaRPr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000F2E"/>
                </a:solidFill>
                <a:latin typeface="Nunito"/>
                <a:ea typeface="Nunito"/>
                <a:cs typeface="Nunito"/>
                <a:sym typeface="Nunito"/>
              </a:rPr>
              <a:t>Les techniques du trempage manuel et mécanique de bonbons</a:t>
            </a:r>
            <a:endParaRPr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000F2E"/>
                </a:solidFill>
                <a:latin typeface="Nunito"/>
                <a:ea typeface="Nunito"/>
                <a:cs typeface="Nunito"/>
                <a:sym typeface="Nunito"/>
              </a:rPr>
              <a:t>Le montage des pièces commerciales et une pièce de vitrine</a:t>
            </a:r>
            <a:endParaRPr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rgbClr val="000F2E"/>
                </a:solidFill>
                <a:latin typeface="Nunito"/>
                <a:ea typeface="Nunito"/>
                <a:cs typeface="Nunito"/>
                <a:sym typeface="Nunito"/>
              </a:rPr>
              <a:t>Mise en œuvre des techniques de décor chocolat pour entremets</a:t>
            </a:r>
            <a:endParaRPr sz="1100" dirty="0">
              <a:solidFill>
                <a:srgbClr val="000F2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F10696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F10696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0" y="8869050"/>
            <a:ext cx="7560000" cy="1571100"/>
          </a:xfrm>
          <a:prstGeom prst="rect">
            <a:avLst/>
          </a:prstGeom>
          <a:solidFill>
            <a:srgbClr val="000F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/>
          <p:nvPr/>
        </p:nvSpPr>
        <p:spPr>
          <a:xfrm rot="5400000">
            <a:off x="640200" y="2932725"/>
            <a:ext cx="6279600" cy="6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>
                <a:solidFill>
                  <a:srgbClr val="DB318A"/>
                </a:solidFill>
              </a:rPr>
              <a:t>• • • • • • • • • • • • • • • • • • • • • • • • • • • • • • • • • • • • • • • • • • • • • • • • • • • • • • </a:t>
            </a:r>
            <a:endParaRPr dirty="0">
              <a:solidFill>
                <a:srgbClr val="DB318A"/>
              </a:solidFill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289500" y="190575"/>
            <a:ext cx="3188100" cy="38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>
                <a:solidFill>
                  <a:srgbClr val="F10696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MODALITÉS DE POSITIONNEMENT</a:t>
            </a:r>
            <a:endParaRPr sz="1200">
              <a:solidFill>
                <a:srgbClr val="FF0000"/>
              </a:solidFill>
              <a:highlight>
                <a:schemeClr val="lt1"/>
              </a:highlight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unito Sans SemiBold"/>
              <a:buChar char="-"/>
            </a:pPr>
            <a:r>
              <a:rPr lang="fr" sz="1100">
                <a:solidFill>
                  <a:schemeClr val="dk1"/>
                </a:solidFill>
                <a:highlight>
                  <a:schemeClr val="lt1"/>
                </a:highlight>
                <a:latin typeface="Nunito Sans SemiBold"/>
                <a:ea typeface="Nunito Sans SemiBold"/>
                <a:cs typeface="Nunito Sans SemiBold"/>
                <a:sym typeface="Nunito Sans SemiBold"/>
              </a:rPr>
              <a:t>Entretien individuel de positionnement réalisé par téléphone au moment de la candidature</a:t>
            </a:r>
            <a:endParaRPr sz="1100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F10696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MÉTHODES ET MOYENS MOBILISÉS</a:t>
            </a:r>
            <a:endParaRPr sz="1100">
              <a:solidFill>
                <a:srgbClr val="DB318A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F2E"/>
              </a:buClr>
              <a:buSzPts val="1100"/>
              <a:buFont typeface="Nunito Sans SemiBold"/>
              <a:buChar char="-"/>
            </a:pPr>
            <a:r>
              <a:rPr lang="fr" sz="110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Exposés et exercices d'application</a:t>
            </a:r>
            <a:endParaRPr sz="1100">
              <a:solidFill>
                <a:srgbClr val="000F2E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F2E"/>
              </a:buClr>
              <a:buSzPts val="1100"/>
              <a:buFont typeface="Nunito Sans SemiBold"/>
              <a:buChar char="-"/>
            </a:pPr>
            <a:r>
              <a:rPr lang="fr" sz="110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Démonstrations des gestes professionnels</a:t>
            </a:r>
            <a:endParaRPr sz="1100">
              <a:solidFill>
                <a:srgbClr val="000F2E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F2E"/>
              </a:buClr>
              <a:buSzPts val="1100"/>
              <a:buFont typeface="Nunito Sans SemiBold"/>
              <a:buChar char="-"/>
            </a:pPr>
            <a:r>
              <a:rPr lang="fr" sz="110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100% pratique : Formation-action</a:t>
            </a:r>
            <a:endParaRPr sz="1100">
              <a:solidFill>
                <a:srgbClr val="000F2E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F2E"/>
              </a:buClr>
              <a:buSzPts val="1100"/>
              <a:buFont typeface="Nunito Sans SemiBold"/>
              <a:buChar char="-"/>
            </a:pPr>
            <a:r>
              <a:rPr lang="fr" sz="110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Analyse critique des productions</a:t>
            </a:r>
            <a:endParaRPr sz="1100">
              <a:solidFill>
                <a:srgbClr val="F10696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10696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>
                <a:solidFill>
                  <a:srgbClr val="F10696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MODALITÉS D’ÉVALUATION</a:t>
            </a:r>
            <a:endParaRPr sz="1100">
              <a:solidFill>
                <a:srgbClr val="F10696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457200" lvl="0" indent="-298450" algn="just" rtl="0">
              <a:spcBef>
                <a:spcPts val="0"/>
              </a:spcBef>
              <a:spcAft>
                <a:spcPts val="0"/>
              </a:spcAft>
              <a:buClr>
                <a:srgbClr val="000F2E"/>
              </a:buClr>
              <a:buSzPts val="1100"/>
              <a:buFont typeface="Nunito Sans SemiBold"/>
              <a:buChar char="-"/>
            </a:pPr>
            <a:r>
              <a:rPr lang="fr" sz="1100">
                <a:solidFill>
                  <a:srgbClr val="000F2E"/>
                </a:solidFill>
                <a:highlight>
                  <a:schemeClr val="lt1"/>
                </a:highlight>
                <a:latin typeface="Nunito Sans SemiBold"/>
                <a:ea typeface="Nunito Sans SemiBold"/>
                <a:cs typeface="Nunito Sans SemiBold"/>
                <a:sym typeface="Nunito Sans SemiBold"/>
              </a:rPr>
              <a:t>Evaluation formative des productions réalisées en cours et en fin de formation </a:t>
            </a:r>
            <a:endParaRPr sz="1100">
              <a:solidFill>
                <a:srgbClr val="000F2E"/>
              </a:solidFill>
              <a:highlight>
                <a:schemeClr val="lt1"/>
              </a:highlight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F2E"/>
              </a:buClr>
              <a:buSzPts val="1100"/>
              <a:buFont typeface="Nunito Sans SemiBold"/>
              <a:buChar char="-"/>
            </a:pPr>
            <a:r>
              <a:rPr lang="fr" sz="110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Questionnaire de satisfaction en fin de stage</a:t>
            </a:r>
            <a:endParaRPr sz="1100">
              <a:solidFill>
                <a:srgbClr val="000F2E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F2E"/>
              </a:buClr>
              <a:buSzPts val="1100"/>
              <a:buFont typeface="Nunito Sans SemiBold"/>
              <a:buChar char="-"/>
            </a:pPr>
            <a:r>
              <a:rPr lang="fr" sz="1100">
                <a:solidFill>
                  <a:srgbClr val="000F2E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Attestation de participation FERRANDI Paris délivrée à la fin du stage</a:t>
            </a:r>
            <a:endParaRPr sz="1100">
              <a:solidFill>
                <a:srgbClr val="000F2E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100" i="1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3949" y="10439988"/>
            <a:ext cx="7560001" cy="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2129" y="9907500"/>
            <a:ext cx="5895741" cy="45645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4"/>
          <p:cNvSpPr txBox="1"/>
          <p:nvPr/>
        </p:nvSpPr>
        <p:spPr>
          <a:xfrm>
            <a:off x="204500" y="8428113"/>
            <a:ext cx="4530900" cy="42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 i="1">
                <a:solidFill>
                  <a:srgbClr val="999999"/>
                </a:solidFill>
                <a:latin typeface="Nunito"/>
                <a:ea typeface="Nunito"/>
                <a:cs typeface="Nunito"/>
                <a:sym typeface="Nunito"/>
              </a:rPr>
              <a:t>Les informations sur cette fiche sont données à titre indicatif.</a:t>
            </a:r>
            <a:endParaRPr sz="1000" i="1">
              <a:solidFill>
                <a:srgbClr val="99999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293900" y="7022844"/>
            <a:ext cx="3188100" cy="1390800"/>
          </a:xfrm>
          <a:prstGeom prst="rect">
            <a:avLst/>
          </a:prstGeom>
          <a:solidFill>
            <a:srgbClr val="000F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4"/>
          <p:cNvSpPr txBox="1"/>
          <p:nvPr/>
        </p:nvSpPr>
        <p:spPr>
          <a:xfrm>
            <a:off x="289500" y="7596075"/>
            <a:ext cx="3188100" cy="2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r-FR" sz="1100" b="1" dirty="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Conseillère formation</a:t>
            </a:r>
            <a:endParaRPr sz="1100" b="1" dirty="0">
              <a:solidFill>
                <a:srgbClr val="FFFFFF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451350" y="7867050"/>
            <a:ext cx="2870700" cy="2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r" sz="1100" dirty="0">
                <a:solidFill>
                  <a:srgbClr val="FFFFFF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06 72 87 80 70</a:t>
            </a:r>
          </a:p>
        </p:txBody>
      </p:sp>
      <p:sp>
        <p:nvSpPr>
          <p:cNvPr id="76" name="Google Shape;76;p14"/>
          <p:cNvSpPr txBox="1"/>
          <p:nvPr/>
        </p:nvSpPr>
        <p:spPr>
          <a:xfrm>
            <a:off x="451350" y="8099938"/>
            <a:ext cx="2870700" cy="2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r-FR" sz="1100" dirty="0">
                <a:solidFill>
                  <a:srgbClr val="FFFFFF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mjego@fac-metiers.fr</a:t>
            </a:r>
          </a:p>
        </p:txBody>
      </p:sp>
      <p:sp>
        <p:nvSpPr>
          <p:cNvPr id="77" name="Google Shape;77;p14"/>
          <p:cNvSpPr txBox="1"/>
          <p:nvPr/>
        </p:nvSpPr>
        <p:spPr>
          <a:xfrm>
            <a:off x="451350" y="7092188"/>
            <a:ext cx="2870700" cy="2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b="1" dirty="0">
                <a:solidFill>
                  <a:srgbClr val="F10696"/>
                </a:solidFill>
                <a:latin typeface="Nunito Sans"/>
                <a:ea typeface="Nunito Sans"/>
                <a:cs typeface="Nunito Sans"/>
                <a:sym typeface="Nunito Sans"/>
              </a:rPr>
              <a:t>CONTACT RENNES</a:t>
            </a:r>
            <a:endParaRPr sz="1100" b="1" dirty="0">
              <a:solidFill>
                <a:srgbClr val="F10696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451350" y="7325075"/>
            <a:ext cx="2870700" cy="2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b="1" dirty="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Maud Jego</a:t>
            </a:r>
            <a:endParaRPr sz="1100" b="1" dirty="0">
              <a:solidFill>
                <a:srgbClr val="FFFFFF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3930000" y="190575"/>
            <a:ext cx="3188100" cy="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F10696"/>
                </a:solidFill>
                <a:highlight>
                  <a:schemeClr val="lt1"/>
                </a:highlight>
                <a:latin typeface="Nunito Sans SemiBold"/>
                <a:ea typeface="Nunito Sans SemiBold"/>
                <a:cs typeface="Nunito Sans SemiBold"/>
                <a:sym typeface="Nunito Sans SemiBold"/>
              </a:rPr>
              <a:t>LES RÉSULTATS OBTENUS</a:t>
            </a:r>
            <a:endParaRPr sz="1100" dirty="0">
              <a:solidFill>
                <a:srgbClr val="F10696"/>
              </a:solidFill>
              <a:highlight>
                <a:schemeClr val="lt1"/>
              </a:highlight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3800" dirty="0">
                <a:solidFill>
                  <a:schemeClr val="tx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97,7</a:t>
            </a:r>
            <a:r>
              <a:rPr lang="fr" sz="1900" dirty="0">
                <a:solidFill>
                  <a:schemeClr val="tx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%</a:t>
            </a:r>
            <a:endParaRPr sz="1900" dirty="0">
              <a:solidFill>
                <a:schemeClr val="tx1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100" dirty="0">
                <a:solidFill>
                  <a:schemeClr val="tx1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Taux moyen de satisfaction globale de nos stagiaires en Formation Continue en 2021 (Très satisfait/ Satisfait)</a:t>
            </a:r>
            <a:endParaRPr lang="fr-FR" sz="38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F10696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TARIFS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000F2E"/>
                </a:solidFill>
                <a:latin typeface="Nunito"/>
                <a:ea typeface="Nunito"/>
                <a:cs typeface="Nunito"/>
                <a:sym typeface="Nunito"/>
              </a:rPr>
              <a:t>5 jours de formation : 2 100 euros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 dirty="0">
                <a:solidFill>
                  <a:srgbClr val="000F2E"/>
                </a:solidFill>
                <a:latin typeface="Nunito"/>
                <a:ea typeface="Nunito Sans SemiBold"/>
                <a:cs typeface="Nunito Sans SemiBold"/>
                <a:sym typeface="Nunito"/>
              </a:rPr>
              <a:t>3 jours de formation : 1260 euros</a:t>
            </a:r>
            <a:endParaRPr sz="1100" dirty="0">
              <a:solidFill>
                <a:srgbClr val="F10696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</p:txBody>
      </p:sp>
      <p:graphicFrame>
        <p:nvGraphicFramePr>
          <p:cNvPr id="80" name="Google Shape;80;p14"/>
          <p:cNvGraphicFramePr/>
          <p:nvPr>
            <p:extLst>
              <p:ext uri="{D42A27DB-BD31-4B8C-83A1-F6EECF244321}">
                <p14:modId xmlns:p14="http://schemas.microsoft.com/office/powerpoint/2010/main" val="3839519578"/>
              </p:ext>
            </p:extLst>
          </p:nvPr>
        </p:nvGraphicFramePr>
        <p:xfrm>
          <a:off x="5101575" y="8526863"/>
          <a:ext cx="2247900" cy="256200"/>
        </p:xfrm>
        <a:graphic>
          <a:graphicData uri="http://schemas.openxmlformats.org/drawingml/2006/table">
            <a:tbl>
              <a:tblPr>
                <a:noFill/>
                <a:tableStyleId>{D517D2BD-7AA1-44D2-8A1E-955EE256F9D8}</a:tableStyleId>
              </a:tblPr>
              <a:tblGrid>
                <a:gridCol w="135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2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000"/>
                        <a:t>Date de mise à jour :</a:t>
                      </a:r>
                      <a:endParaRPr sz="100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000" dirty="0">
                          <a:solidFill>
                            <a:srgbClr val="FF0000"/>
                          </a:solidFill>
                        </a:rPr>
                        <a:t>28/09/2023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1" name="Google Shape;81;p14"/>
          <p:cNvPicPr preferRelativeResize="0"/>
          <p:nvPr/>
        </p:nvPicPr>
        <p:blipFill rotWithShape="1">
          <a:blip r:embed="rId5">
            <a:alphaModFix/>
          </a:blip>
          <a:srcRect r="63757"/>
          <a:stretch/>
        </p:blipFill>
        <p:spPr>
          <a:xfrm>
            <a:off x="2615105" y="8938225"/>
            <a:ext cx="2329774" cy="97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73;p14"/>
          <p:cNvSpPr/>
          <p:nvPr/>
        </p:nvSpPr>
        <p:spPr>
          <a:xfrm>
            <a:off x="298300" y="5537113"/>
            <a:ext cx="3188100" cy="1390800"/>
          </a:xfrm>
          <a:prstGeom prst="rect">
            <a:avLst/>
          </a:prstGeom>
          <a:solidFill>
            <a:srgbClr val="000F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74;p14"/>
          <p:cNvSpPr txBox="1"/>
          <p:nvPr/>
        </p:nvSpPr>
        <p:spPr>
          <a:xfrm>
            <a:off x="293900" y="6110344"/>
            <a:ext cx="3188100" cy="2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b="1" dirty="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Chargé de clientèle </a:t>
            </a:r>
            <a:endParaRPr sz="1100" b="1" dirty="0">
              <a:solidFill>
                <a:srgbClr val="FFFFFF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sp>
        <p:nvSpPr>
          <p:cNvPr id="23" name="Google Shape;75;p14"/>
          <p:cNvSpPr txBox="1"/>
          <p:nvPr/>
        </p:nvSpPr>
        <p:spPr>
          <a:xfrm>
            <a:off x="455750" y="6381319"/>
            <a:ext cx="2870700" cy="2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FFFFFF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01 49 54 29 71 </a:t>
            </a:r>
            <a:endParaRPr sz="1100">
              <a:solidFill>
                <a:srgbClr val="FFFFFF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</p:txBody>
      </p:sp>
      <p:sp>
        <p:nvSpPr>
          <p:cNvPr id="24" name="Google Shape;76;p14"/>
          <p:cNvSpPr txBox="1"/>
          <p:nvPr/>
        </p:nvSpPr>
        <p:spPr>
          <a:xfrm>
            <a:off x="455750" y="6614207"/>
            <a:ext cx="2870700" cy="2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FFFFFF"/>
                </a:solidFill>
                <a:latin typeface="Nunito Sans SemiBold"/>
                <a:ea typeface="Nunito Sans SemiBold"/>
                <a:cs typeface="Nunito Sans SemiBold"/>
                <a:sym typeface="Nunito Sans SemiBold"/>
              </a:rPr>
              <a:t>jceccaldi@ferrandi-paris.fr </a:t>
            </a:r>
            <a:endParaRPr sz="1100">
              <a:solidFill>
                <a:srgbClr val="FFFFFF"/>
              </a:solidFill>
              <a:latin typeface="Nunito Sans SemiBold"/>
              <a:ea typeface="Nunito Sans SemiBold"/>
              <a:cs typeface="Nunito Sans SemiBold"/>
              <a:sym typeface="Nunito Sans SemiBold"/>
            </a:endParaRPr>
          </a:p>
        </p:txBody>
      </p:sp>
      <p:sp>
        <p:nvSpPr>
          <p:cNvPr id="25" name="Google Shape;77;p14"/>
          <p:cNvSpPr txBox="1"/>
          <p:nvPr/>
        </p:nvSpPr>
        <p:spPr>
          <a:xfrm>
            <a:off x="455750" y="5606457"/>
            <a:ext cx="2870700" cy="2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b="1" dirty="0">
                <a:solidFill>
                  <a:srgbClr val="F10696"/>
                </a:solidFill>
                <a:latin typeface="Nunito Sans"/>
                <a:ea typeface="Nunito Sans"/>
                <a:cs typeface="Nunito Sans"/>
                <a:sym typeface="Nunito Sans"/>
              </a:rPr>
              <a:t>CONTACT PARIS</a:t>
            </a:r>
            <a:endParaRPr sz="1100" b="1" dirty="0">
              <a:solidFill>
                <a:srgbClr val="F10696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sp>
        <p:nvSpPr>
          <p:cNvPr id="26" name="Google Shape;78;p14"/>
          <p:cNvSpPr txBox="1"/>
          <p:nvPr/>
        </p:nvSpPr>
        <p:spPr>
          <a:xfrm>
            <a:off x="455750" y="5839344"/>
            <a:ext cx="2870700" cy="2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b="1" dirty="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Jean-François Ceccaldi </a:t>
            </a:r>
            <a:endParaRPr sz="1100" b="1" dirty="0">
              <a:solidFill>
                <a:srgbClr val="FFFFFF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D9CC577-C59C-8B43-A699-9DDE0274E3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3900" y="4056640"/>
            <a:ext cx="3200677" cy="13900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505</Words>
  <Application>Microsoft Office PowerPoint</Application>
  <PresentationFormat>Personnalisé</PresentationFormat>
  <Paragraphs>95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Nunito SemiBold</vt:lpstr>
      <vt:lpstr>Times New Roman</vt:lpstr>
      <vt:lpstr>Nunito</vt:lpstr>
      <vt:lpstr>Nunito Sans</vt:lpstr>
      <vt:lpstr>Arial</vt:lpstr>
      <vt:lpstr>Roboto</vt:lpstr>
      <vt:lpstr>Nunito Sans SemiBold</vt:lpstr>
      <vt:lpstr>Simple Light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MRIZIK Nadia</dc:creator>
  <cp:lastModifiedBy>RIBEIRO Fabrice</cp:lastModifiedBy>
  <cp:revision>13</cp:revision>
  <dcterms:modified xsi:type="dcterms:W3CDTF">2023-09-28T12:03:03Z</dcterms:modified>
</cp:coreProperties>
</file>