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7559675" cy="10439400"/>
  <p:notesSz cx="6858000" cy="9144000"/>
  <p:embeddedFontLst>
    <p:embeddedFont>
      <p:font typeface="Nunito" pitchFamily="2" charset="0"/>
      <p:regular r:id="rId5"/>
      <p:bold r:id="rId6"/>
      <p:italic r:id="rId7"/>
      <p:boldItalic r:id="rId8"/>
    </p:embeddedFont>
    <p:embeddedFont>
      <p:font typeface="Nunito Sans" pitchFamily="2" charset="0"/>
      <p:regular r:id="rId9"/>
      <p:bold r:id="rId10"/>
      <p:italic r:id="rId11"/>
      <p:boldItalic r:id="rId12"/>
    </p:embeddedFont>
    <p:embeddedFont>
      <p:font typeface="Nunito Sans SemiBold" pitchFamily="2" charset="0"/>
      <p:regular r:id="rId13"/>
      <p:bold r:id="rId14"/>
      <p:italic r:id="rId15"/>
      <p:boldItalic r:id="rId16"/>
    </p:embeddedFont>
    <p:embeddedFont>
      <p:font typeface="Nunito SemiBold" pitchFamily="2" charset="0"/>
      <p:regular r:id="rId17"/>
      <p:bold r:id="rId18"/>
      <p:italic r:id="rId19"/>
      <p:boldItalic r:id="rId20"/>
    </p:embeddedFont>
    <p:embeddedFont>
      <p:font typeface="Roboto" panose="02000000000000000000" pitchFamily="2"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288">
          <p15:clr>
            <a:srgbClr val="A4A3A4"/>
          </p15:clr>
        </p15:guide>
        <p15:guide id="2" pos="2381">
          <p15:clr>
            <a:srgbClr val="A4A3A4"/>
          </p15:clr>
        </p15:guide>
        <p15:guide id="3" orient="horz" pos="1587">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570B08B-F84B-497A-AEE1-7EC2FA4FB21F}">
  <a:tblStyle styleId="{8570B08B-F84B-497A-AEE1-7EC2FA4FB21F}"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276" y="-520"/>
      </p:cViewPr>
      <p:guideLst>
        <p:guide orient="horz" pos="3288"/>
        <p:guide pos="2381"/>
        <p:guide orient="horz" pos="15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schemas.openxmlformats.org/officeDocument/2006/relationships/font" Target="fonts/font14.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7.fntdata"/><Relationship Id="rId7" Type="http://schemas.openxmlformats.org/officeDocument/2006/relationships/font" Target="fonts/font3.fntdata"/><Relationship Id="rId12" Type="http://schemas.openxmlformats.org/officeDocument/2006/relationships/font" Target="fonts/font8.fntdata"/><Relationship Id="rId17" Type="http://schemas.openxmlformats.org/officeDocument/2006/relationships/font" Target="fonts/font13.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12.fntdata"/><Relationship Id="rId20" Type="http://schemas.openxmlformats.org/officeDocument/2006/relationships/font" Target="fonts/font16.fntdata"/><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24" Type="http://schemas.openxmlformats.org/officeDocument/2006/relationships/font" Target="fonts/font20.fntdata"/><Relationship Id="rId5" Type="http://schemas.openxmlformats.org/officeDocument/2006/relationships/font" Target="fonts/font1.fntdata"/><Relationship Id="rId15" Type="http://schemas.openxmlformats.org/officeDocument/2006/relationships/font" Target="fonts/font11.fntdata"/><Relationship Id="rId23" Type="http://schemas.openxmlformats.org/officeDocument/2006/relationships/font" Target="fonts/font19.fntdata"/><Relationship Id="rId28" Type="http://schemas.openxmlformats.org/officeDocument/2006/relationships/tableStyles" Target="tableStyles.xml"/><Relationship Id="rId10" Type="http://schemas.openxmlformats.org/officeDocument/2006/relationships/font" Target="fonts/font6.fntdata"/><Relationship Id="rId19" Type="http://schemas.openxmlformats.org/officeDocument/2006/relationships/font" Target="fonts/font15.fntdata"/><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font" Target="fonts/font10.fntdata"/><Relationship Id="rId22" Type="http://schemas.openxmlformats.org/officeDocument/2006/relationships/font" Target="fonts/font18.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87788" y="685800"/>
            <a:ext cx="24831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73920405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87575" y="685800"/>
            <a:ext cx="24828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59666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9cf129260a_1_9:notes"/>
          <p:cNvSpPr>
            <a:spLocks noGrp="1" noRot="1" noChangeAspect="1"/>
          </p:cNvSpPr>
          <p:nvPr>
            <p:ph type="sldImg" idx="2"/>
          </p:nvPr>
        </p:nvSpPr>
        <p:spPr>
          <a:xfrm>
            <a:off x="2187575" y="685800"/>
            <a:ext cx="24828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9cf129260a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31325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57712" y="1511298"/>
            <a:ext cx="7044600" cy="41664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57705" y="5752555"/>
            <a:ext cx="7044600" cy="1608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57705" y="2245153"/>
            <a:ext cx="7044600" cy="3985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57705" y="6398217"/>
            <a:ext cx="7044600" cy="26403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57705" y="4365680"/>
            <a:ext cx="7044600" cy="17085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57705" y="903288"/>
            <a:ext cx="7044600" cy="1162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57705" y="2339232"/>
            <a:ext cx="7044600" cy="6934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57705" y="903288"/>
            <a:ext cx="7044600" cy="1162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57705" y="2339232"/>
            <a:ext cx="3306900" cy="6934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3995291" y="2339232"/>
            <a:ext cx="3306900" cy="6934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57705" y="903288"/>
            <a:ext cx="7044600" cy="11625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57705" y="1127727"/>
            <a:ext cx="2321700" cy="15339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57705" y="2820535"/>
            <a:ext cx="2321700" cy="6453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05325" y="913690"/>
            <a:ext cx="5264700" cy="8303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780000" y="-254"/>
            <a:ext cx="3780000" cy="1044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19508" y="2503032"/>
            <a:ext cx="3344400" cy="30087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19508" y="5689531"/>
            <a:ext cx="3344400" cy="250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083839" y="1469689"/>
            <a:ext cx="3172200" cy="75000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57705" y="8586994"/>
            <a:ext cx="4959600" cy="1228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004788" y="9465147"/>
            <a:ext cx="453600" cy="7989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57705" y="903288"/>
            <a:ext cx="7044600" cy="11625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57705" y="2339232"/>
            <a:ext cx="7044600" cy="6934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004788" y="9465147"/>
            <a:ext cx="453600" cy="7989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16212"/>
            <a:ext cx="7560001" cy="2292387"/>
          </a:xfrm>
          <a:prstGeom prst="rect">
            <a:avLst/>
          </a:prstGeom>
          <a:noFill/>
          <a:ln>
            <a:noFill/>
          </a:ln>
        </p:spPr>
      </p:pic>
      <p:sp>
        <p:nvSpPr>
          <p:cNvPr id="55" name="Google Shape;55;p13"/>
          <p:cNvSpPr txBox="1"/>
          <p:nvPr/>
        </p:nvSpPr>
        <p:spPr>
          <a:xfrm>
            <a:off x="2480625" y="785300"/>
            <a:ext cx="4490400" cy="827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fr" sz="1600" b="1" dirty="0">
                <a:solidFill>
                  <a:srgbClr val="FFFFFF"/>
                </a:solidFill>
                <a:latin typeface="Nunito"/>
                <a:ea typeface="Nunito"/>
                <a:cs typeface="Nunito"/>
                <a:sym typeface="Nunito"/>
              </a:rPr>
              <a:t>LES FONDAMENTAUX DE LA PATISSERIE SAINE ET ALTERNATIVE</a:t>
            </a:r>
            <a:endParaRPr sz="1600" b="1" dirty="0">
              <a:solidFill>
                <a:srgbClr val="FFFFFF"/>
              </a:solidFill>
              <a:latin typeface="Nunito"/>
              <a:ea typeface="Nunito"/>
              <a:cs typeface="Nunito"/>
              <a:sym typeface="Nunito"/>
            </a:endParaRPr>
          </a:p>
          <a:p>
            <a:pPr marL="0" lvl="0" indent="0" algn="ctr" rtl="0">
              <a:spcBef>
                <a:spcPts val="0"/>
              </a:spcBef>
              <a:spcAft>
                <a:spcPts val="0"/>
              </a:spcAft>
              <a:buNone/>
            </a:pPr>
            <a:endParaRPr sz="1600" b="1" dirty="0">
              <a:solidFill>
                <a:srgbClr val="FFFFFF"/>
              </a:solidFill>
              <a:latin typeface="Nunito"/>
              <a:ea typeface="Nunito"/>
              <a:cs typeface="Nunito"/>
              <a:sym typeface="Nunito"/>
            </a:endParaRPr>
          </a:p>
          <a:p>
            <a:pPr marL="0" lvl="0" indent="0" algn="ctr" rtl="0">
              <a:spcBef>
                <a:spcPts val="0"/>
              </a:spcBef>
              <a:spcAft>
                <a:spcPts val="0"/>
              </a:spcAft>
              <a:buNone/>
            </a:pPr>
            <a:endParaRPr sz="1600" b="1" dirty="0">
              <a:solidFill>
                <a:srgbClr val="FFFFFF"/>
              </a:solidFill>
              <a:latin typeface="Nunito"/>
              <a:ea typeface="Nunito"/>
              <a:cs typeface="Nunito"/>
              <a:sym typeface="Nunito"/>
            </a:endParaRPr>
          </a:p>
          <a:p>
            <a:pPr marL="0" lvl="0" indent="0" algn="ctr" rtl="0">
              <a:spcBef>
                <a:spcPts val="0"/>
              </a:spcBef>
              <a:spcAft>
                <a:spcPts val="0"/>
              </a:spcAft>
              <a:buNone/>
            </a:pPr>
            <a:endParaRPr b="1" dirty="0">
              <a:solidFill>
                <a:srgbClr val="FFFFFF"/>
              </a:solidFill>
              <a:latin typeface="Nunito"/>
              <a:ea typeface="Nunito"/>
              <a:cs typeface="Nunito"/>
              <a:sym typeface="Nunito"/>
            </a:endParaRPr>
          </a:p>
        </p:txBody>
      </p:sp>
      <p:sp>
        <p:nvSpPr>
          <p:cNvPr id="56" name="Google Shape;56;p13"/>
          <p:cNvSpPr txBox="1"/>
          <p:nvPr/>
        </p:nvSpPr>
        <p:spPr>
          <a:xfrm rot="5400000">
            <a:off x="-1352925" y="6046275"/>
            <a:ext cx="7860300" cy="60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a:solidFill>
                  <a:srgbClr val="DB318A"/>
                </a:solidFill>
              </a:rPr>
              <a:t>• • • • • • • • • • • • • • • • • • • • • • • • • • • • • • • • • • • • • • • • • • • • • • • • • • • • • • • • • • • • • • •  </a:t>
            </a:r>
            <a:endParaRPr>
              <a:solidFill>
                <a:srgbClr val="DB318A"/>
              </a:solidFill>
            </a:endParaRPr>
          </a:p>
        </p:txBody>
      </p:sp>
      <p:sp>
        <p:nvSpPr>
          <p:cNvPr id="57" name="Google Shape;57;p13"/>
          <p:cNvSpPr txBox="1"/>
          <p:nvPr/>
        </p:nvSpPr>
        <p:spPr>
          <a:xfrm>
            <a:off x="157275" y="2428950"/>
            <a:ext cx="2200800" cy="72108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fr" sz="1100" dirty="0">
                <a:solidFill>
                  <a:srgbClr val="F10696"/>
                </a:solidFill>
                <a:latin typeface="Nunito Sans SemiBold"/>
                <a:ea typeface="Nunito Sans SemiBold"/>
                <a:cs typeface="Nunito Sans SemiBold"/>
                <a:sym typeface="Nunito Sans SemiBold"/>
              </a:rPr>
              <a:t>LIEU(X) DE FORMATION</a:t>
            </a:r>
            <a:endParaRPr sz="1100" dirty="0">
              <a:solidFill>
                <a:srgbClr val="F10696"/>
              </a:solidFill>
              <a:latin typeface="Nunito Sans SemiBold"/>
              <a:ea typeface="Nunito Sans SemiBold"/>
              <a:cs typeface="Nunito Sans SemiBold"/>
              <a:sym typeface="Nunito Sans SemiBold"/>
            </a:endParaRPr>
          </a:p>
          <a:p>
            <a:pPr marL="0" lvl="0" indent="0" algn="r" rtl="0">
              <a:spcBef>
                <a:spcPts val="0"/>
              </a:spcBef>
              <a:spcAft>
                <a:spcPts val="0"/>
              </a:spcAft>
              <a:buNone/>
            </a:pPr>
            <a:r>
              <a:rPr lang="fr" sz="1100" dirty="0">
                <a:solidFill>
                  <a:srgbClr val="000F2E"/>
                </a:solidFill>
                <a:latin typeface="Nunito Sans SemiBold"/>
                <a:ea typeface="Nunito Sans SemiBold"/>
                <a:cs typeface="Nunito Sans SemiBold"/>
                <a:sym typeface="Nunito Sans SemiBold"/>
              </a:rPr>
              <a:t>Campus de Paris</a:t>
            </a:r>
            <a:endParaRPr sz="1100" dirty="0">
              <a:solidFill>
                <a:srgbClr val="000F2E"/>
              </a:solidFill>
              <a:latin typeface="Nunito Sans SemiBold"/>
              <a:ea typeface="Nunito Sans SemiBold"/>
              <a:cs typeface="Nunito Sans SemiBold"/>
              <a:sym typeface="Nunito Sans SemiBold"/>
            </a:endParaRPr>
          </a:p>
          <a:p>
            <a:pPr marL="0" lvl="0" indent="0" algn="r" rtl="0">
              <a:spcBef>
                <a:spcPts val="0"/>
              </a:spcBef>
              <a:spcAft>
                <a:spcPts val="0"/>
              </a:spcAft>
              <a:buClr>
                <a:schemeClr val="dk1"/>
              </a:buClr>
              <a:buSzPts val="1100"/>
              <a:buFont typeface="Arial"/>
              <a:buNone/>
            </a:pPr>
            <a:r>
              <a:rPr lang="fr" sz="1100" dirty="0">
                <a:solidFill>
                  <a:srgbClr val="000F2E"/>
                </a:solidFill>
                <a:latin typeface="Nunito Sans SemiBold"/>
                <a:ea typeface="Nunito Sans SemiBold"/>
                <a:cs typeface="Nunito Sans SemiBold"/>
                <a:sym typeface="Nunito Sans SemiBold"/>
              </a:rPr>
              <a:t>(Métro 4 - Arrêt Saint Placide)</a:t>
            </a:r>
          </a:p>
          <a:p>
            <a:pPr marL="0" lvl="0" indent="0" algn="r" rtl="0">
              <a:spcBef>
                <a:spcPts val="0"/>
              </a:spcBef>
              <a:spcAft>
                <a:spcPts val="0"/>
              </a:spcAft>
              <a:buClr>
                <a:schemeClr val="dk1"/>
              </a:buClr>
              <a:buSzPts val="1100"/>
              <a:buFont typeface="Arial"/>
              <a:buNone/>
            </a:pPr>
            <a:endParaRPr lang="fr" sz="1100" dirty="0">
              <a:solidFill>
                <a:srgbClr val="000F2E"/>
              </a:solidFill>
              <a:latin typeface="Nunito Sans SemiBold"/>
              <a:ea typeface="Nunito Sans SemiBold"/>
              <a:cs typeface="Nunito Sans SemiBold"/>
              <a:sym typeface="Nunito Sans SemiBold"/>
            </a:endParaRPr>
          </a:p>
          <a:p>
            <a:pPr algn="r">
              <a:buClr>
                <a:schemeClr val="dk1"/>
              </a:buClr>
              <a:buSzPts val="1100"/>
            </a:pPr>
            <a:r>
              <a:rPr lang="fr-FR" sz="1100" dirty="0">
                <a:solidFill>
                  <a:srgbClr val="000F2E"/>
                </a:solidFill>
                <a:latin typeface="Nunito Sans SemiBold"/>
              </a:rPr>
              <a:t>Campus de Bordeaux</a:t>
            </a:r>
            <a:br>
              <a:rPr lang="fr-FR" sz="1100" dirty="0">
                <a:solidFill>
                  <a:srgbClr val="000F2E"/>
                </a:solidFill>
                <a:latin typeface="Nunito Sans SemiBold"/>
              </a:rPr>
            </a:br>
            <a:r>
              <a:rPr lang="fr-FR" sz="1100" dirty="0">
                <a:solidFill>
                  <a:srgbClr val="000F2E"/>
                </a:solidFill>
                <a:latin typeface="Nunito Sans SemiBold"/>
              </a:rPr>
              <a:t>Campus du Lac</a:t>
            </a:r>
            <a:br>
              <a:rPr lang="fr-FR" sz="1100" dirty="0">
                <a:solidFill>
                  <a:srgbClr val="000F2E"/>
                </a:solidFill>
                <a:latin typeface="Nunito Sans SemiBold"/>
              </a:rPr>
            </a:br>
            <a:r>
              <a:rPr lang="fr-FR" sz="1100" dirty="0">
                <a:solidFill>
                  <a:srgbClr val="000F2E"/>
                </a:solidFill>
                <a:latin typeface="Nunito Sans SemiBold"/>
              </a:rPr>
              <a:t>10 rue René Cassin - CS 31996</a:t>
            </a:r>
            <a:br>
              <a:rPr lang="fr-FR" sz="1100" dirty="0">
                <a:solidFill>
                  <a:srgbClr val="000F2E"/>
                </a:solidFill>
                <a:latin typeface="Nunito Sans SemiBold"/>
              </a:rPr>
            </a:br>
            <a:r>
              <a:rPr lang="fr-FR" sz="1100" dirty="0">
                <a:solidFill>
                  <a:srgbClr val="000F2E"/>
                </a:solidFill>
                <a:latin typeface="Nunito Sans SemiBold"/>
              </a:rPr>
              <a:t>33071 Bordeaux</a:t>
            </a:r>
            <a:endParaRPr lang="fr-FR" sz="1100" dirty="0">
              <a:solidFill>
                <a:srgbClr val="000F2E"/>
              </a:solidFill>
              <a:latin typeface="Nunito Sans SemiBold"/>
              <a:sym typeface="Nunito"/>
            </a:endParaRPr>
          </a:p>
          <a:p>
            <a:pPr marL="0" lvl="0" indent="0" algn="r" rtl="0">
              <a:spcBef>
                <a:spcPts val="0"/>
              </a:spcBef>
              <a:spcAft>
                <a:spcPts val="0"/>
              </a:spcAft>
              <a:buClr>
                <a:schemeClr val="dk1"/>
              </a:buClr>
              <a:buSzPts val="1100"/>
              <a:buFont typeface="Arial"/>
              <a:buNone/>
            </a:pPr>
            <a:endParaRPr lang="fr-FR" sz="1100" dirty="0">
              <a:solidFill>
                <a:srgbClr val="000F2E"/>
              </a:solidFill>
              <a:latin typeface="Nunito Sans SemiBold"/>
              <a:ea typeface="Nunito Sans SemiBold"/>
              <a:cs typeface="Nunito Sans SemiBold"/>
              <a:sym typeface="Nunito Sans SemiBold"/>
            </a:endParaRPr>
          </a:p>
          <a:p>
            <a:pPr marL="0" lvl="0" indent="0" algn="r" rtl="0">
              <a:spcBef>
                <a:spcPts val="0"/>
              </a:spcBef>
              <a:spcAft>
                <a:spcPts val="0"/>
              </a:spcAft>
              <a:buClr>
                <a:schemeClr val="dk1"/>
              </a:buClr>
              <a:buSzPts val="1100"/>
              <a:buFont typeface="Arial"/>
              <a:buNone/>
            </a:pPr>
            <a:r>
              <a:rPr lang="fr-FR" sz="1100" dirty="0">
                <a:solidFill>
                  <a:srgbClr val="000F2E"/>
                </a:solidFill>
                <a:latin typeface="Nunito Sans SemiBold"/>
                <a:ea typeface="Nunito Sans SemiBold"/>
                <a:cs typeface="Nunito Sans SemiBold"/>
                <a:sym typeface="Nunito Sans SemiBold"/>
              </a:rPr>
              <a:t>Campus de Rennes</a:t>
            </a:r>
          </a:p>
          <a:p>
            <a:pPr marL="0" lvl="0" indent="0" algn="r" rtl="0">
              <a:spcBef>
                <a:spcPts val="0"/>
              </a:spcBef>
              <a:spcAft>
                <a:spcPts val="0"/>
              </a:spcAft>
              <a:buClr>
                <a:schemeClr val="dk1"/>
              </a:buClr>
              <a:buSzPts val="1100"/>
              <a:buFont typeface="Arial"/>
              <a:buNone/>
            </a:pPr>
            <a:r>
              <a:rPr lang="fr-FR" sz="1100" dirty="0">
                <a:solidFill>
                  <a:srgbClr val="000F2E"/>
                </a:solidFill>
                <a:latin typeface="Nunito Sans SemiBold"/>
              </a:rPr>
              <a:t>2 rue de Brest</a:t>
            </a:r>
            <a:br>
              <a:rPr lang="fr-FR" sz="1100" dirty="0">
                <a:solidFill>
                  <a:srgbClr val="000F2E"/>
                </a:solidFill>
                <a:latin typeface="Nunito Sans SemiBold"/>
              </a:rPr>
            </a:br>
            <a:r>
              <a:rPr lang="fr-FR" sz="1100" dirty="0">
                <a:solidFill>
                  <a:srgbClr val="000F2E"/>
                </a:solidFill>
                <a:latin typeface="Nunito Sans SemiBold"/>
              </a:rPr>
              <a:t>35000 Rennes</a:t>
            </a:r>
            <a:endParaRPr lang="fr-FR" sz="1100" dirty="0">
              <a:solidFill>
                <a:srgbClr val="000F2E"/>
              </a:solidFill>
              <a:latin typeface="Nunito Sans SemiBold"/>
              <a:sym typeface="Nunito Sans SemiBold"/>
            </a:endParaRPr>
          </a:p>
          <a:p>
            <a:pPr marL="0" lvl="0" indent="0" algn="l" rtl="0">
              <a:spcBef>
                <a:spcPts val="0"/>
              </a:spcBef>
              <a:spcAft>
                <a:spcPts val="0"/>
              </a:spcAft>
              <a:buNone/>
            </a:pPr>
            <a:endParaRPr sz="1100" dirty="0">
              <a:solidFill>
                <a:srgbClr val="F10696"/>
              </a:solidFill>
              <a:latin typeface="Nunito"/>
              <a:ea typeface="Nunito"/>
              <a:cs typeface="Nunito"/>
              <a:sym typeface="Nunito"/>
            </a:endParaRPr>
          </a:p>
          <a:p>
            <a:pPr marL="0" lvl="0" indent="0" algn="r" rtl="0">
              <a:spcBef>
                <a:spcPts val="0"/>
              </a:spcBef>
              <a:spcAft>
                <a:spcPts val="0"/>
              </a:spcAft>
              <a:buNone/>
            </a:pPr>
            <a:r>
              <a:rPr lang="fr" sz="1100" dirty="0">
                <a:solidFill>
                  <a:srgbClr val="F10696"/>
                </a:solidFill>
                <a:latin typeface="Nunito Sans SemiBold"/>
                <a:ea typeface="Nunito Sans SemiBold"/>
                <a:cs typeface="Nunito Sans SemiBold"/>
                <a:sym typeface="Nunito Sans SemiBold"/>
              </a:rPr>
              <a:t>ACCESSIBILITÉ</a:t>
            </a:r>
            <a:endParaRPr sz="1100" dirty="0">
              <a:solidFill>
                <a:srgbClr val="F10696"/>
              </a:solidFill>
              <a:latin typeface="Nunito Sans SemiBold"/>
              <a:ea typeface="Nunito Sans SemiBold"/>
              <a:cs typeface="Nunito Sans SemiBold"/>
              <a:sym typeface="Nunito Sans SemiBold"/>
            </a:endParaRPr>
          </a:p>
          <a:p>
            <a:pPr marL="0" lvl="0" indent="0" algn="r" rtl="0">
              <a:spcBef>
                <a:spcPts val="0"/>
              </a:spcBef>
              <a:spcAft>
                <a:spcPts val="0"/>
              </a:spcAft>
              <a:buNone/>
            </a:pPr>
            <a:r>
              <a:rPr lang="fr" sz="1100" dirty="0">
                <a:solidFill>
                  <a:srgbClr val="000F2E"/>
                </a:solidFill>
                <a:latin typeface="Nunito Sans SemiBold"/>
                <a:ea typeface="Nunito Sans SemiBold"/>
                <a:cs typeface="Nunito Sans SemiBold"/>
                <a:sym typeface="Nunito Sans SemiBold"/>
              </a:rPr>
              <a:t>Le site de formation est accessible aux personnes à mobilité réduite</a:t>
            </a:r>
            <a:endParaRPr sz="1100" dirty="0">
              <a:solidFill>
                <a:srgbClr val="000F2E"/>
              </a:solidFill>
              <a:latin typeface="Nunito Sans SemiBold"/>
              <a:ea typeface="Nunito Sans SemiBold"/>
              <a:cs typeface="Nunito Sans SemiBold"/>
              <a:sym typeface="Nunito Sans SemiBold"/>
            </a:endParaRPr>
          </a:p>
          <a:p>
            <a:pPr marL="0" lvl="0" indent="0" algn="l" rtl="0">
              <a:spcBef>
                <a:spcPts val="0"/>
              </a:spcBef>
              <a:spcAft>
                <a:spcPts val="0"/>
              </a:spcAft>
              <a:buClr>
                <a:schemeClr val="dk1"/>
              </a:buClr>
              <a:buSzPts val="1100"/>
              <a:buFont typeface="Arial"/>
              <a:buNone/>
            </a:pPr>
            <a:endParaRPr sz="1100" dirty="0">
              <a:solidFill>
                <a:srgbClr val="000F2E"/>
              </a:solidFill>
              <a:latin typeface="Nunito Sans SemiBold"/>
              <a:ea typeface="Nunito Sans SemiBold"/>
              <a:cs typeface="Nunito Sans SemiBold"/>
              <a:sym typeface="Nunito Sans SemiBold"/>
            </a:endParaRPr>
          </a:p>
          <a:p>
            <a:pPr marL="0" lvl="0" indent="0" algn="r" rtl="0">
              <a:spcBef>
                <a:spcPts val="0"/>
              </a:spcBef>
              <a:spcAft>
                <a:spcPts val="0"/>
              </a:spcAft>
              <a:buClr>
                <a:schemeClr val="dk1"/>
              </a:buClr>
              <a:buSzPts val="1100"/>
              <a:buFont typeface="Arial"/>
              <a:buNone/>
            </a:pPr>
            <a:r>
              <a:rPr lang="fr" sz="1100" dirty="0">
                <a:solidFill>
                  <a:srgbClr val="F10696"/>
                </a:solidFill>
                <a:latin typeface="Nunito Sans SemiBold"/>
                <a:ea typeface="Nunito Sans SemiBold"/>
                <a:cs typeface="Nunito Sans SemiBold"/>
                <a:sym typeface="Nunito Sans SemiBold"/>
              </a:rPr>
              <a:t>RYTHME</a:t>
            </a:r>
            <a:endParaRPr sz="1100" dirty="0">
              <a:solidFill>
                <a:srgbClr val="F10696"/>
              </a:solidFill>
              <a:latin typeface="Nunito Sans SemiBold"/>
              <a:ea typeface="Nunito Sans SemiBold"/>
              <a:cs typeface="Nunito Sans SemiBold"/>
              <a:sym typeface="Nunito Sans SemiBold"/>
            </a:endParaRPr>
          </a:p>
          <a:p>
            <a:pPr marL="0" lvl="0" indent="0" algn="r" rtl="0">
              <a:spcBef>
                <a:spcPts val="0"/>
              </a:spcBef>
              <a:spcAft>
                <a:spcPts val="0"/>
              </a:spcAft>
              <a:buClr>
                <a:schemeClr val="dk1"/>
              </a:buClr>
              <a:buSzPts val="1100"/>
              <a:buFont typeface="Arial"/>
              <a:buNone/>
            </a:pPr>
            <a:r>
              <a:rPr lang="fr" sz="1100" dirty="0">
                <a:solidFill>
                  <a:srgbClr val="000F2E"/>
                </a:solidFill>
                <a:latin typeface="Nunito Sans SemiBold"/>
                <a:ea typeface="Nunito Sans SemiBold"/>
                <a:cs typeface="Nunito Sans SemiBold"/>
                <a:sym typeface="Nunito Sans SemiBold"/>
              </a:rPr>
              <a:t>3 jours (21 h - 7 h par jour) </a:t>
            </a:r>
            <a:endParaRPr sz="1100" dirty="0">
              <a:solidFill>
                <a:srgbClr val="000F2E"/>
              </a:solidFill>
              <a:latin typeface="Nunito Sans SemiBold"/>
              <a:ea typeface="Nunito Sans SemiBold"/>
              <a:cs typeface="Nunito Sans SemiBold"/>
              <a:sym typeface="Nunito Sans SemiBold"/>
            </a:endParaRPr>
          </a:p>
          <a:p>
            <a:pPr marL="0" lvl="0" indent="0" algn="l" rtl="0">
              <a:spcBef>
                <a:spcPts val="0"/>
              </a:spcBef>
              <a:spcAft>
                <a:spcPts val="0"/>
              </a:spcAft>
              <a:buNone/>
            </a:pPr>
            <a:endParaRPr sz="1100" dirty="0">
              <a:solidFill>
                <a:srgbClr val="F10696"/>
              </a:solidFill>
              <a:latin typeface="Nunito"/>
              <a:ea typeface="Nunito"/>
              <a:cs typeface="Nunito"/>
              <a:sym typeface="Nunito"/>
            </a:endParaRPr>
          </a:p>
          <a:p>
            <a:pPr marL="0" lvl="0" indent="0" algn="r" rtl="0">
              <a:spcBef>
                <a:spcPts val="0"/>
              </a:spcBef>
              <a:spcAft>
                <a:spcPts val="0"/>
              </a:spcAft>
              <a:buClr>
                <a:schemeClr val="dk1"/>
              </a:buClr>
              <a:buSzPts val="1100"/>
              <a:buFont typeface="Arial"/>
              <a:buNone/>
            </a:pPr>
            <a:r>
              <a:rPr lang="fr" sz="1100" dirty="0">
                <a:solidFill>
                  <a:srgbClr val="F10696"/>
                </a:solidFill>
                <a:latin typeface="Nunito Sans SemiBold"/>
                <a:ea typeface="Nunito Sans SemiBold"/>
                <a:cs typeface="Nunito Sans SemiBold"/>
                <a:sym typeface="Nunito Sans SemiBold"/>
              </a:rPr>
              <a:t>PRÉ-REQUIS</a:t>
            </a:r>
            <a:endParaRPr sz="1100" dirty="0">
              <a:solidFill>
                <a:srgbClr val="F10696"/>
              </a:solidFill>
              <a:latin typeface="Nunito Sans SemiBold"/>
              <a:ea typeface="Nunito Sans SemiBold"/>
              <a:cs typeface="Nunito Sans SemiBold"/>
              <a:sym typeface="Nunito Sans SemiBold"/>
            </a:endParaRPr>
          </a:p>
          <a:p>
            <a:pPr marL="457200" lvl="0" indent="0" algn="r" rtl="0">
              <a:spcBef>
                <a:spcPts val="0"/>
              </a:spcBef>
              <a:spcAft>
                <a:spcPts val="0"/>
              </a:spcAft>
              <a:buClr>
                <a:schemeClr val="dk1"/>
              </a:buClr>
              <a:buSzPts val="1100"/>
              <a:buFont typeface="Arial"/>
              <a:buNone/>
            </a:pPr>
            <a:r>
              <a:rPr lang="fr" sz="1100" dirty="0">
                <a:solidFill>
                  <a:srgbClr val="000F2E"/>
                </a:solidFill>
                <a:latin typeface="Nunito Sans SemiBold"/>
                <a:ea typeface="Nunito Sans SemiBold"/>
                <a:cs typeface="Nunito Sans SemiBold"/>
                <a:sym typeface="Nunito Sans SemiBold"/>
              </a:rPr>
              <a:t> Avoir suivi une formation de pâtisserie professionnelle : les fondamentaux de la pâtisserie professionnelle du catalogue FERRANDI ou équivalent</a:t>
            </a:r>
            <a:endParaRPr sz="1200" dirty="0">
              <a:solidFill>
                <a:srgbClr val="202124"/>
              </a:solidFill>
              <a:highlight>
                <a:schemeClr val="lt1"/>
              </a:highlight>
              <a:latin typeface="Roboto"/>
              <a:ea typeface="Roboto"/>
              <a:cs typeface="Roboto"/>
              <a:sym typeface="Roboto"/>
            </a:endParaRPr>
          </a:p>
          <a:p>
            <a:pPr marL="457200" lvl="0" indent="0" algn="r" rtl="0">
              <a:spcBef>
                <a:spcPts val="0"/>
              </a:spcBef>
              <a:spcAft>
                <a:spcPts val="0"/>
              </a:spcAft>
              <a:buClr>
                <a:schemeClr val="dk1"/>
              </a:buClr>
              <a:buSzPts val="1100"/>
              <a:buFont typeface="Arial"/>
              <a:buNone/>
            </a:pPr>
            <a:endParaRPr sz="1200" dirty="0">
              <a:solidFill>
                <a:srgbClr val="202124"/>
              </a:solidFill>
              <a:highlight>
                <a:schemeClr val="lt1"/>
              </a:highlight>
              <a:latin typeface="Roboto"/>
              <a:ea typeface="Roboto"/>
              <a:cs typeface="Roboto"/>
              <a:sym typeface="Roboto"/>
            </a:endParaRPr>
          </a:p>
          <a:p>
            <a:pPr marL="0" lvl="0" indent="0" algn="r" rtl="0">
              <a:spcBef>
                <a:spcPts val="0"/>
              </a:spcBef>
              <a:spcAft>
                <a:spcPts val="0"/>
              </a:spcAft>
              <a:buClr>
                <a:schemeClr val="dk1"/>
              </a:buClr>
              <a:buSzPts val="1100"/>
              <a:buFont typeface="Arial"/>
              <a:buNone/>
            </a:pPr>
            <a:r>
              <a:rPr lang="fr" sz="1100" dirty="0">
                <a:solidFill>
                  <a:srgbClr val="F10696"/>
                </a:solidFill>
                <a:latin typeface="Nunito Sans SemiBold"/>
                <a:ea typeface="Nunito Sans SemiBold"/>
                <a:cs typeface="Nunito Sans SemiBold"/>
                <a:sym typeface="Nunito Sans SemiBold"/>
              </a:rPr>
              <a:t>PUBLIC VISÉ</a:t>
            </a:r>
            <a:endParaRPr sz="1100" dirty="0">
              <a:solidFill>
                <a:srgbClr val="F10696"/>
              </a:solidFill>
              <a:latin typeface="Nunito Sans SemiBold"/>
              <a:ea typeface="Nunito Sans SemiBold"/>
              <a:cs typeface="Nunito Sans SemiBold"/>
              <a:sym typeface="Nunito Sans SemiBold"/>
            </a:endParaRPr>
          </a:p>
          <a:p>
            <a:pPr marL="457200" lvl="0" indent="0" algn="r" rtl="0">
              <a:spcBef>
                <a:spcPts val="0"/>
              </a:spcBef>
              <a:spcAft>
                <a:spcPts val="0"/>
              </a:spcAft>
              <a:buClr>
                <a:schemeClr val="dk1"/>
              </a:buClr>
              <a:buSzPts val="1100"/>
              <a:buFont typeface="Arial"/>
              <a:buNone/>
            </a:pPr>
            <a:r>
              <a:rPr lang="fr" sz="1100" dirty="0">
                <a:solidFill>
                  <a:srgbClr val="000F2E"/>
                </a:solidFill>
                <a:latin typeface="Nunito Sans SemiBold"/>
                <a:ea typeface="Nunito Sans SemiBold"/>
                <a:cs typeface="Nunito Sans SemiBold"/>
                <a:sym typeface="Nunito Sans SemiBold"/>
              </a:rPr>
              <a:t>Adultes maîtrisant les techniques de base de la pâtisserie</a:t>
            </a:r>
          </a:p>
          <a:p>
            <a:pPr algn="r">
              <a:buClr>
                <a:schemeClr val="dk1"/>
              </a:buClr>
              <a:buSzPts val="1100"/>
            </a:pPr>
            <a:endParaRPr lang="fr" sz="1100" dirty="0">
              <a:solidFill>
                <a:srgbClr val="F10696"/>
              </a:solidFill>
              <a:latin typeface="Nunito Sans SemiBold"/>
              <a:sym typeface="Nunito Sans SemiBold"/>
            </a:endParaRPr>
          </a:p>
          <a:p>
            <a:pPr algn="r">
              <a:buClr>
                <a:schemeClr val="dk1"/>
              </a:buClr>
              <a:buSzPts val="1100"/>
            </a:pPr>
            <a:r>
              <a:rPr lang="fr-FR" sz="1100" dirty="0">
                <a:solidFill>
                  <a:srgbClr val="F10696"/>
                </a:solidFill>
                <a:latin typeface="Nunito Sans SemiBold"/>
                <a:sym typeface="Nunito Sans SemiBold"/>
              </a:rPr>
              <a:t>MODALITÉS D’ACCÈS</a:t>
            </a:r>
          </a:p>
          <a:p>
            <a:pPr lvl="0" algn="r"/>
            <a:r>
              <a:rPr lang="fr-FR" sz="1100" dirty="0">
                <a:solidFill>
                  <a:srgbClr val="000F2E"/>
                </a:solidFill>
                <a:latin typeface="Nunito Sans SemiBold"/>
                <a:sym typeface="Nunito"/>
              </a:rPr>
              <a:t>Renseigner et retourner le bulletin d’inscription</a:t>
            </a:r>
          </a:p>
          <a:p>
            <a:pPr marL="457200" lvl="0" indent="0" algn="r" rtl="0">
              <a:spcBef>
                <a:spcPts val="0"/>
              </a:spcBef>
              <a:spcAft>
                <a:spcPts val="0"/>
              </a:spcAft>
              <a:buClr>
                <a:schemeClr val="dk1"/>
              </a:buClr>
              <a:buSzPts val="1100"/>
              <a:buFont typeface="Arial"/>
              <a:buNone/>
            </a:pPr>
            <a:endParaRPr sz="1200" dirty="0">
              <a:solidFill>
                <a:srgbClr val="202124"/>
              </a:solidFill>
              <a:highlight>
                <a:srgbClr val="FFFFFF"/>
              </a:highlight>
              <a:latin typeface="Roboto"/>
              <a:ea typeface="Roboto"/>
              <a:cs typeface="Roboto"/>
              <a:sym typeface="Roboto"/>
            </a:endParaRPr>
          </a:p>
        </p:txBody>
      </p:sp>
      <p:pic>
        <p:nvPicPr>
          <p:cNvPr id="58" name="Google Shape;58;p13"/>
          <p:cNvPicPr preferRelativeResize="0"/>
          <p:nvPr/>
        </p:nvPicPr>
        <p:blipFill>
          <a:blip r:embed="rId4">
            <a:alphaModFix/>
          </a:blip>
          <a:stretch>
            <a:fillRect/>
          </a:stretch>
        </p:blipFill>
        <p:spPr>
          <a:xfrm>
            <a:off x="3117750" y="9935325"/>
            <a:ext cx="1577980" cy="343500"/>
          </a:xfrm>
          <a:prstGeom prst="rect">
            <a:avLst/>
          </a:prstGeom>
          <a:noFill/>
          <a:ln>
            <a:noFill/>
          </a:ln>
        </p:spPr>
      </p:pic>
      <p:sp>
        <p:nvSpPr>
          <p:cNvPr id="59" name="Google Shape;59;p13"/>
          <p:cNvSpPr/>
          <p:nvPr/>
        </p:nvSpPr>
        <p:spPr>
          <a:xfrm>
            <a:off x="0" y="9685450"/>
            <a:ext cx="7560000" cy="754800"/>
          </a:xfrm>
          <a:prstGeom prst="rect">
            <a:avLst/>
          </a:prstGeom>
          <a:solidFill>
            <a:srgbClr val="000F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0" name="Google Shape;60;p13"/>
          <p:cNvPicPr preferRelativeResize="0"/>
          <p:nvPr/>
        </p:nvPicPr>
        <p:blipFill>
          <a:blip r:embed="rId5">
            <a:alphaModFix/>
          </a:blip>
          <a:stretch>
            <a:fillRect/>
          </a:stretch>
        </p:blipFill>
        <p:spPr>
          <a:xfrm>
            <a:off x="832129" y="9831300"/>
            <a:ext cx="5895741" cy="456450"/>
          </a:xfrm>
          <a:prstGeom prst="rect">
            <a:avLst/>
          </a:prstGeom>
          <a:noFill/>
          <a:ln>
            <a:noFill/>
          </a:ln>
        </p:spPr>
      </p:pic>
      <p:pic>
        <p:nvPicPr>
          <p:cNvPr id="61" name="Google Shape;61;p13"/>
          <p:cNvPicPr preferRelativeResize="0"/>
          <p:nvPr/>
        </p:nvPicPr>
        <p:blipFill>
          <a:blip r:embed="rId6">
            <a:alphaModFix/>
          </a:blip>
          <a:stretch>
            <a:fillRect/>
          </a:stretch>
        </p:blipFill>
        <p:spPr>
          <a:xfrm flipH="1">
            <a:off x="-1" y="10421175"/>
            <a:ext cx="7560001" cy="68400"/>
          </a:xfrm>
          <a:prstGeom prst="rect">
            <a:avLst/>
          </a:prstGeom>
          <a:noFill/>
          <a:ln>
            <a:noFill/>
          </a:ln>
        </p:spPr>
      </p:pic>
      <p:sp>
        <p:nvSpPr>
          <p:cNvPr id="62" name="Google Shape;62;p13"/>
          <p:cNvSpPr txBox="1"/>
          <p:nvPr/>
        </p:nvSpPr>
        <p:spPr>
          <a:xfrm>
            <a:off x="2731950" y="2428949"/>
            <a:ext cx="4592700" cy="72071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fr" sz="1100" dirty="0">
                <a:solidFill>
                  <a:srgbClr val="F10696"/>
                </a:solidFill>
                <a:latin typeface="Nunito SemiBold"/>
                <a:ea typeface="Nunito SemiBold"/>
                <a:cs typeface="Nunito SemiBold"/>
                <a:sym typeface="Nunito SemiBold"/>
              </a:rPr>
              <a:t>CAMPUS Paris </a:t>
            </a:r>
            <a:r>
              <a:rPr lang="fr-FR" sz="1100" dirty="0">
                <a:solidFill>
                  <a:srgbClr val="000F2E"/>
                </a:solidFill>
                <a:latin typeface="Nunito" pitchFamily="2" charset="0"/>
                <a:ea typeface="Nunito Sans SemiBold"/>
                <a:cs typeface="Nunito Sans SemiBold"/>
                <a:sym typeface="Nunito Sans SemiBold"/>
              </a:rPr>
              <a:t>Dates à venir sur 2024</a:t>
            </a:r>
            <a:endParaRPr lang="fr" sz="1100" dirty="0">
              <a:solidFill>
                <a:schemeClr val="tx1"/>
              </a:solidFill>
              <a:highlight>
                <a:srgbClr val="FFFFFF"/>
              </a:highlight>
              <a:latin typeface="Nunito"/>
              <a:ea typeface="Nunito"/>
              <a:cs typeface="Nunito"/>
              <a:sym typeface="Nunito"/>
            </a:endParaRPr>
          </a:p>
          <a:p>
            <a:pPr>
              <a:buClr>
                <a:schemeClr val="dk1"/>
              </a:buClr>
              <a:buSzPts val="1100"/>
            </a:pPr>
            <a:endParaRPr lang="fr" sz="500" dirty="0">
              <a:solidFill>
                <a:srgbClr val="F10696"/>
              </a:solidFill>
              <a:latin typeface="Nunito SemiBold"/>
              <a:ea typeface="Nunito SemiBold"/>
              <a:cs typeface="Nunito SemiBold"/>
              <a:sym typeface="Nunito SemiBold"/>
            </a:endParaRPr>
          </a:p>
          <a:p>
            <a:pPr>
              <a:buClr>
                <a:schemeClr val="dk1"/>
              </a:buClr>
              <a:buSzPts val="1100"/>
            </a:pPr>
            <a:r>
              <a:rPr lang="fr" sz="1100" dirty="0">
                <a:solidFill>
                  <a:srgbClr val="F10696"/>
                </a:solidFill>
                <a:latin typeface="Nunito SemiBold"/>
                <a:ea typeface="Nunito SemiBold"/>
                <a:cs typeface="Nunito SemiBold"/>
                <a:sym typeface="Nunito SemiBold"/>
              </a:rPr>
              <a:t>CAMPUS Rennes</a:t>
            </a:r>
          </a:p>
          <a:p>
            <a:pPr>
              <a:buClr>
                <a:schemeClr val="dk1"/>
              </a:buClr>
              <a:buSzPts val="1100"/>
            </a:pPr>
            <a:r>
              <a:rPr lang="fr-FR" sz="1100" dirty="0">
                <a:solidFill>
                  <a:srgbClr val="000F2E"/>
                </a:solidFill>
                <a:latin typeface="Nunito" pitchFamily="2" charset="0"/>
              </a:rPr>
              <a:t>Session du 13 au 15 novembre 2023</a:t>
            </a:r>
          </a:p>
          <a:p>
            <a:pPr>
              <a:buClr>
                <a:schemeClr val="dk1"/>
              </a:buClr>
              <a:buSzPts val="1100"/>
            </a:pPr>
            <a:r>
              <a:rPr lang="fr-FR" sz="1100" dirty="0">
                <a:solidFill>
                  <a:srgbClr val="000F2E"/>
                </a:solidFill>
                <a:latin typeface="Nunito" pitchFamily="2" charset="0"/>
                <a:ea typeface="Nunito Sans SemiBold"/>
                <a:cs typeface="Nunito Sans SemiBold"/>
                <a:sym typeface="Nunito Sans SemiBold"/>
              </a:rPr>
              <a:t>Session du 4 au 6 mars 2024 - Session du 9 au 11 juillet 2024</a:t>
            </a:r>
          </a:p>
          <a:p>
            <a:pPr>
              <a:buClr>
                <a:schemeClr val="dk1"/>
              </a:buClr>
              <a:buSzPts val="1100"/>
            </a:pPr>
            <a:r>
              <a:rPr lang="fr-FR" sz="1100" dirty="0">
                <a:solidFill>
                  <a:srgbClr val="000F2E"/>
                </a:solidFill>
                <a:latin typeface="Nunito" pitchFamily="2" charset="0"/>
                <a:ea typeface="Nunito Sans SemiBold"/>
                <a:cs typeface="Nunito Sans SemiBold"/>
                <a:sym typeface="Nunito Sans SemiBold"/>
              </a:rPr>
              <a:t>Session du 4 au 6 novembre 2024</a:t>
            </a:r>
          </a:p>
          <a:p>
            <a:pPr marL="0" lvl="0" indent="0" algn="l" rtl="0">
              <a:spcBef>
                <a:spcPts val="0"/>
              </a:spcBef>
              <a:spcAft>
                <a:spcPts val="0"/>
              </a:spcAft>
              <a:buClr>
                <a:schemeClr val="dk1"/>
              </a:buClr>
              <a:buSzPts val="1100"/>
              <a:buFont typeface="Arial"/>
              <a:buNone/>
            </a:pPr>
            <a:endParaRPr lang="fr-FR" sz="1100" dirty="0">
              <a:solidFill>
                <a:srgbClr val="F10696"/>
              </a:solidFill>
              <a:latin typeface="Nunito"/>
              <a:ea typeface="Nunito"/>
              <a:cs typeface="Nunito"/>
              <a:sym typeface="Nunito"/>
            </a:endParaRPr>
          </a:p>
          <a:p>
            <a:pPr marL="0" lvl="0" indent="0" algn="l" rtl="0">
              <a:spcBef>
                <a:spcPts val="0"/>
              </a:spcBef>
              <a:spcAft>
                <a:spcPts val="0"/>
              </a:spcAft>
              <a:buClr>
                <a:schemeClr val="dk1"/>
              </a:buClr>
              <a:buSzPts val="1100"/>
              <a:buFont typeface="Arial"/>
              <a:buNone/>
            </a:pPr>
            <a:r>
              <a:rPr lang="fr-FR" sz="1100" dirty="0">
                <a:solidFill>
                  <a:srgbClr val="F10696"/>
                </a:solidFill>
                <a:latin typeface="Nunito"/>
                <a:ea typeface="Nunito"/>
                <a:cs typeface="Nunito"/>
                <a:sym typeface="Nunito"/>
              </a:rPr>
              <a:t>CAMPUS Bordeaux</a:t>
            </a:r>
          </a:p>
          <a:p>
            <a:pPr marL="0" lvl="0" indent="0" algn="l" rtl="0">
              <a:spcBef>
                <a:spcPts val="0"/>
              </a:spcBef>
              <a:spcAft>
                <a:spcPts val="0"/>
              </a:spcAft>
              <a:buClr>
                <a:schemeClr val="dk1"/>
              </a:buClr>
              <a:buSzPts val="1100"/>
              <a:buFont typeface="Arial"/>
              <a:buNone/>
            </a:pPr>
            <a:r>
              <a:rPr lang="fr-FR" sz="1100" dirty="0">
                <a:solidFill>
                  <a:srgbClr val="000F2E"/>
                </a:solidFill>
                <a:latin typeface="Nunito" pitchFamily="2" charset="0"/>
                <a:sym typeface="Nunito"/>
              </a:rPr>
              <a:t>Session du 8 au 10 avril 2024</a:t>
            </a:r>
          </a:p>
          <a:p>
            <a:pPr marL="0" lvl="0" indent="0" algn="l" rtl="0">
              <a:spcBef>
                <a:spcPts val="0"/>
              </a:spcBef>
              <a:spcAft>
                <a:spcPts val="0"/>
              </a:spcAft>
              <a:buClr>
                <a:schemeClr val="dk1"/>
              </a:buClr>
              <a:buSzPts val="1100"/>
              <a:buFont typeface="Arial"/>
              <a:buNone/>
            </a:pPr>
            <a:endParaRPr sz="1100" dirty="0">
              <a:solidFill>
                <a:srgbClr val="F10696"/>
              </a:solidFill>
              <a:latin typeface="Nunito"/>
              <a:ea typeface="Nunito"/>
              <a:cs typeface="Nunito"/>
              <a:sym typeface="Nunito"/>
            </a:endParaRPr>
          </a:p>
          <a:p>
            <a:pPr marL="0" lvl="0" indent="0" algn="l" rtl="0">
              <a:spcBef>
                <a:spcPts val="0"/>
              </a:spcBef>
              <a:spcAft>
                <a:spcPts val="0"/>
              </a:spcAft>
              <a:buClr>
                <a:schemeClr val="dk1"/>
              </a:buClr>
              <a:buSzPts val="1100"/>
              <a:buFont typeface="Arial"/>
              <a:buNone/>
            </a:pPr>
            <a:r>
              <a:rPr lang="fr" sz="1100" dirty="0">
                <a:solidFill>
                  <a:srgbClr val="F10696"/>
                </a:solidFill>
                <a:latin typeface="Nunito SemiBold"/>
                <a:ea typeface="Nunito SemiBold"/>
                <a:cs typeface="Nunito SemiBold"/>
                <a:sym typeface="Nunito SemiBold"/>
              </a:rPr>
              <a:t>OBJECTIFS</a:t>
            </a:r>
            <a:endParaRPr sz="1100" dirty="0">
              <a:solidFill>
                <a:srgbClr val="F10696"/>
              </a:solidFill>
              <a:latin typeface="Nunito SemiBold"/>
              <a:ea typeface="Nunito SemiBold"/>
              <a:cs typeface="Nunito SemiBold"/>
              <a:sym typeface="Nunito SemiBold"/>
            </a:endParaRPr>
          </a:p>
          <a:p>
            <a:pPr marL="457200" lvl="0" indent="-298450" algn="l" rtl="0">
              <a:lnSpc>
                <a:spcPct val="100000"/>
              </a:lnSpc>
              <a:spcBef>
                <a:spcPts val="0"/>
              </a:spcBef>
              <a:spcAft>
                <a:spcPts val="0"/>
              </a:spcAft>
              <a:buClr>
                <a:srgbClr val="000F2E"/>
              </a:buClr>
              <a:buSzPts val="1100"/>
              <a:buFont typeface="Nunito"/>
              <a:buChar char="-"/>
            </a:pPr>
            <a:r>
              <a:rPr lang="fr-FR" sz="1100" dirty="0">
                <a:solidFill>
                  <a:srgbClr val="000F2E"/>
                </a:solidFill>
                <a:latin typeface="Nunito"/>
                <a:ea typeface="Nunito"/>
                <a:cs typeface="Nunito"/>
                <a:sym typeface="Nunito"/>
              </a:rPr>
              <a:t>Elaborer des recettes sans gluten et constituer un catalogue de produits alternatif. </a:t>
            </a:r>
          </a:p>
          <a:p>
            <a:pPr marL="457200" lvl="0" indent="-298450" algn="l" rtl="0">
              <a:lnSpc>
                <a:spcPct val="100000"/>
              </a:lnSpc>
              <a:spcBef>
                <a:spcPts val="0"/>
              </a:spcBef>
              <a:spcAft>
                <a:spcPts val="0"/>
              </a:spcAft>
              <a:buClr>
                <a:srgbClr val="000F2E"/>
              </a:buClr>
              <a:buSzPts val="1100"/>
              <a:buFont typeface="Nunito"/>
              <a:buChar char="-"/>
            </a:pPr>
            <a:r>
              <a:rPr lang="fr-FR" sz="1100" dirty="0">
                <a:solidFill>
                  <a:srgbClr val="000F2E"/>
                </a:solidFill>
                <a:latin typeface="Nunito"/>
                <a:ea typeface="Nunito"/>
                <a:cs typeface="Nunito"/>
                <a:sym typeface="Nunito"/>
              </a:rPr>
              <a:t>Travailler la pâtisserie allégée et raisonnée.</a:t>
            </a:r>
          </a:p>
          <a:p>
            <a:pPr marL="457200" lvl="0" indent="-298450" algn="l" rtl="0">
              <a:lnSpc>
                <a:spcPct val="100000"/>
              </a:lnSpc>
              <a:spcBef>
                <a:spcPts val="0"/>
              </a:spcBef>
              <a:spcAft>
                <a:spcPts val="0"/>
              </a:spcAft>
              <a:buClr>
                <a:srgbClr val="000F2E"/>
              </a:buClr>
              <a:buSzPts val="1100"/>
              <a:buFont typeface="Nunito"/>
              <a:buChar char="-"/>
            </a:pPr>
            <a:r>
              <a:rPr lang="fr-FR" sz="1100" dirty="0">
                <a:solidFill>
                  <a:srgbClr val="000F2E"/>
                </a:solidFill>
                <a:latin typeface="Nunito"/>
                <a:ea typeface="Nunito"/>
                <a:cs typeface="Nunito"/>
                <a:sym typeface="Nunito"/>
              </a:rPr>
              <a:t>Elaborer des pâtisseries végétales.</a:t>
            </a:r>
          </a:p>
          <a:p>
            <a:pPr marL="457200" lvl="0" indent="-298450" algn="l" rtl="0">
              <a:lnSpc>
                <a:spcPct val="100000"/>
              </a:lnSpc>
              <a:spcBef>
                <a:spcPts val="0"/>
              </a:spcBef>
              <a:spcAft>
                <a:spcPts val="0"/>
              </a:spcAft>
              <a:buClr>
                <a:srgbClr val="000F2E"/>
              </a:buClr>
              <a:buSzPts val="1100"/>
              <a:buFont typeface="Nunito"/>
              <a:buChar char="-"/>
            </a:pPr>
            <a:endParaRPr sz="1100" dirty="0">
              <a:solidFill>
                <a:srgbClr val="000F2E"/>
              </a:solidFill>
              <a:latin typeface="Nunito"/>
              <a:ea typeface="Nunito"/>
              <a:cs typeface="Nunito"/>
              <a:sym typeface="Nunito"/>
            </a:endParaRPr>
          </a:p>
          <a:p>
            <a:pPr marL="0" lvl="0" indent="0" algn="l" rtl="0">
              <a:spcBef>
                <a:spcPts val="0"/>
              </a:spcBef>
              <a:spcAft>
                <a:spcPts val="0"/>
              </a:spcAft>
              <a:buNone/>
            </a:pPr>
            <a:r>
              <a:rPr lang="fr" sz="1100" dirty="0">
                <a:solidFill>
                  <a:srgbClr val="F10696"/>
                </a:solidFill>
                <a:latin typeface="Nunito SemiBold"/>
                <a:ea typeface="Nunito SemiBold"/>
                <a:cs typeface="Nunito SemiBold"/>
                <a:sym typeface="Nunito SemiBold"/>
              </a:rPr>
              <a:t>CONTENU PÉDAGOGIQUE</a:t>
            </a:r>
            <a:endParaRPr sz="1100" dirty="0">
              <a:solidFill>
                <a:srgbClr val="F10696"/>
              </a:solidFill>
              <a:latin typeface="Nunito SemiBold"/>
              <a:ea typeface="Nunito SemiBold"/>
              <a:cs typeface="Nunito SemiBold"/>
              <a:sym typeface="Nunito SemiBold"/>
            </a:endParaRPr>
          </a:p>
          <a:p>
            <a:pPr marL="0" lvl="0" indent="0" algn="just" rtl="0">
              <a:spcBef>
                <a:spcPts val="0"/>
              </a:spcBef>
              <a:spcAft>
                <a:spcPts val="0"/>
              </a:spcAft>
              <a:buNone/>
            </a:pPr>
            <a:r>
              <a:rPr lang="fr-FR" sz="1100" b="1" dirty="0">
                <a:solidFill>
                  <a:srgbClr val="000F2E"/>
                </a:solidFill>
                <a:latin typeface="Nunito"/>
                <a:ea typeface="Nunito"/>
                <a:cs typeface="Nunito"/>
                <a:sym typeface="Nunito"/>
              </a:rPr>
              <a:t>Elaborer des recettes sans gluten et constituer un catalogue de produits alternatif</a:t>
            </a:r>
          </a:p>
          <a:p>
            <a:pPr marL="0" lvl="0" indent="0" algn="just" rtl="0">
              <a:spcBef>
                <a:spcPts val="0"/>
              </a:spcBef>
              <a:spcAft>
                <a:spcPts val="0"/>
              </a:spcAft>
              <a:buNone/>
            </a:pPr>
            <a:r>
              <a:rPr lang="fr-FR" sz="1100" dirty="0">
                <a:solidFill>
                  <a:srgbClr val="000F2E"/>
                </a:solidFill>
                <a:latin typeface="Nunito"/>
                <a:ea typeface="Nunito"/>
                <a:cs typeface="Nunito"/>
                <a:sym typeface="Nunito"/>
              </a:rPr>
              <a:t>Pates sucrées, pates à choux, biscuits, gâteaux de voyage, </a:t>
            </a:r>
          </a:p>
          <a:p>
            <a:pPr marL="0" lvl="0" indent="0" algn="just" rtl="0">
              <a:spcBef>
                <a:spcPts val="0"/>
              </a:spcBef>
              <a:spcAft>
                <a:spcPts val="0"/>
              </a:spcAft>
              <a:buNone/>
            </a:pPr>
            <a:r>
              <a:rPr lang="fr-FR" sz="1100" dirty="0">
                <a:solidFill>
                  <a:srgbClr val="000F2E"/>
                </a:solidFill>
                <a:latin typeface="Nunito"/>
                <a:ea typeface="Nunito"/>
                <a:cs typeface="Nunito"/>
                <a:sym typeface="Nunito"/>
              </a:rPr>
              <a:t>Les tendances alimentaires actuelles: pourquoi et comment il est essentiel de répondre aux besoins des "sans" : gluten, lactose, caséine, sucre.</a:t>
            </a:r>
          </a:p>
          <a:p>
            <a:pPr marL="0" lvl="0" indent="0" algn="just" rtl="0">
              <a:spcBef>
                <a:spcPts val="0"/>
              </a:spcBef>
              <a:spcAft>
                <a:spcPts val="0"/>
              </a:spcAft>
              <a:buNone/>
            </a:pPr>
            <a:r>
              <a:rPr lang="fr-FR" sz="1100" dirty="0">
                <a:solidFill>
                  <a:srgbClr val="000F2E"/>
                </a:solidFill>
                <a:latin typeface="Nunito"/>
                <a:ea typeface="Nunito"/>
                <a:cs typeface="Nunito"/>
                <a:sym typeface="Nunito"/>
              </a:rPr>
              <a:t>Présentation des produits alternatifs</a:t>
            </a:r>
          </a:p>
          <a:p>
            <a:pPr marL="0" lvl="0" indent="0" algn="just" rtl="0">
              <a:spcBef>
                <a:spcPts val="0"/>
              </a:spcBef>
              <a:spcAft>
                <a:spcPts val="0"/>
              </a:spcAft>
              <a:buNone/>
            </a:pPr>
            <a:r>
              <a:rPr lang="fr-FR" sz="1100" dirty="0">
                <a:solidFill>
                  <a:srgbClr val="000F2E"/>
                </a:solidFill>
                <a:latin typeface="Nunito"/>
                <a:ea typeface="Nunito"/>
                <a:cs typeface="Nunito"/>
                <a:sym typeface="Nunito"/>
              </a:rPr>
              <a:t>Quelles alternatives mettre en place face aux ingrédients allergènes ?</a:t>
            </a:r>
          </a:p>
          <a:p>
            <a:pPr marL="0" lvl="0" indent="0" algn="just" rtl="0">
              <a:spcBef>
                <a:spcPts val="0"/>
              </a:spcBef>
              <a:spcAft>
                <a:spcPts val="0"/>
              </a:spcAft>
              <a:buNone/>
            </a:pPr>
            <a:endParaRPr lang="fr-FR" sz="1100" dirty="0">
              <a:solidFill>
                <a:srgbClr val="000F2E"/>
              </a:solidFill>
              <a:latin typeface="Nunito"/>
              <a:ea typeface="Nunito"/>
              <a:cs typeface="Nunito"/>
              <a:sym typeface="Nunito"/>
            </a:endParaRPr>
          </a:p>
          <a:p>
            <a:pPr marL="0" lvl="0" indent="0" algn="just" rtl="0">
              <a:spcBef>
                <a:spcPts val="0"/>
              </a:spcBef>
              <a:spcAft>
                <a:spcPts val="0"/>
              </a:spcAft>
              <a:buNone/>
            </a:pPr>
            <a:r>
              <a:rPr lang="fr-FR" sz="1100" b="1" dirty="0">
                <a:solidFill>
                  <a:srgbClr val="000F2E"/>
                </a:solidFill>
                <a:latin typeface="Nunito"/>
                <a:ea typeface="Nunito"/>
                <a:cs typeface="Nunito"/>
                <a:sym typeface="Nunito"/>
              </a:rPr>
              <a:t>Travailler la pâtisserie allégée et raisonnée</a:t>
            </a:r>
          </a:p>
          <a:p>
            <a:pPr marL="0" lvl="0" indent="0" algn="just" rtl="0">
              <a:spcBef>
                <a:spcPts val="0"/>
              </a:spcBef>
              <a:spcAft>
                <a:spcPts val="0"/>
              </a:spcAft>
              <a:buNone/>
            </a:pPr>
            <a:r>
              <a:rPr lang="fr-FR" sz="1100" dirty="0">
                <a:solidFill>
                  <a:srgbClr val="000F2E"/>
                </a:solidFill>
                <a:latin typeface="Nunito"/>
                <a:ea typeface="Nunito"/>
                <a:cs typeface="Nunito"/>
                <a:sym typeface="Nunito"/>
              </a:rPr>
              <a:t>Travail sur les pâtisseries de base en utilisant des produits alternatifs et allégeant les pâtisseries.</a:t>
            </a:r>
          </a:p>
          <a:p>
            <a:pPr marL="0" lvl="0" indent="0" algn="just" rtl="0">
              <a:spcBef>
                <a:spcPts val="0"/>
              </a:spcBef>
              <a:spcAft>
                <a:spcPts val="0"/>
              </a:spcAft>
              <a:buNone/>
            </a:pPr>
            <a:r>
              <a:rPr lang="fr-FR" sz="1100" dirty="0">
                <a:solidFill>
                  <a:srgbClr val="000F2E"/>
                </a:solidFill>
                <a:latin typeface="Nunito"/>
                <a:ea typeface="Nunito"/>
                <a:cs typeface="Nunito"/>
                <a:sym typeface="Nunito"/>
              </a:rPr>
              <a:t>Comment considérer l'influence de l'index et de la charge glycémique dans les réalisations.</a:t>
            </a:r>
          </a:p>
          <a:p>
            <a:pPr marL="0" lvl="0" indent="0" algn="just" rtl="0">
              <a:spcBef>
                <a:spcPts val="0"/>
              </a:spcBef>
              <a:spcAft>
                <a:spcPts val="0"/>
              </a:spcAft>
              <a:buNone/>
            </a:pPr>
            <a:r>
              <a:rPr lang="fr-FR" sz="1100" dirty="0">
                <a:solidFill>
                  <a:srgbClr val="000F2E"/>
                </a:solidFill>
                <a:latin typeface="Nunito"/>
                <a:ea typeface="Nunito"/>
                <a:cs typeface="Nunito"/>
                <a:sym typeface="Nunito"/>
              </a:rPr>
              <a:t>Les propriétés et l'influence des différents sucres.</a:t>
            </a:r>
          </a:p>
          <a:p>
            <a:pPr marL="0" lvl="0" indent="0" algn="just" rtl="0">
              <a:spcBef>
                <a:spcPts val="0"/>
              </a:spcBef>
              <a:spcAft>
                <a:spcPts val="0"/>
              </a:spcAft>
              <a:buNone/>
            </a:pPr>
            <a:r>
              <a:rPr lang="fr-FR" sz="1100" dirty="0">
                <a:solidFill>
                  <a:srgbClr val="000F2E"/>
                </a:solidFill>
                <a:latin typeface="Nunito"/>
                <a:ea typeface="Nunito"/>
                <a:cs typeface="Nunito"/>
                <a:sym typeface="Nunito"/>
              </a:rPr>
              <a:t>Le choix et l'utilisation de "bons gras" selon les recettes.</a:t>
            </a:r>
          </a:p>
          <a:p>
            <a:pPr marL="0" lvl="0" indent="0" algn="just" rtl="0">
              <a:spcBef>
                <a:spcPts val="0"/>
              </a:spcBef>
              <a:spcAft>
                <a:spcPts val="0"/>
              </a:spcAft>
              <a:buNone/>
            </a:pPr>
            <a:r>
              <a:rPr lang="fr-FR" sz="1100" dirty="0">
                <a:solidFill>
                  <a:srgbClr val="000F2E"/>
                </a:solidFill>
                <a:latin typeface="Nunito"/>
                <a:ea typeface="Nunito"/>
                <a:cs typeface="Nunito"/>
                <a:sym typeface="Nunito"/>
              </a:rPr>
              <a:t>Qu'en est-il des produits allégés et de l'étiquetage ?</a:t>
            </a:r>
          </a:p>
          <a:p>
            <a:pPr marL="0" lvl="0" indent="0" algn="just" rtl="0">
              <a:spcBef>
                <a:spcPts val="0"/>
              </a:spcBef>
              <a:spcAft>
                <a:spcPts val="0"/>
              </a:spcAft>
              <a:buNone/>
            </a:pPr>
            <a:endParaRPr lang="fr-FR" sz="1100" dirty="0">
              <a:solidFill>
                <a:srgbClr val="000F2E"/>
              </a:solidFill>
              <a:latin typeface="Nunito"/>
              <a:ea typeface="Nunito"/>
              <a:cs typeface="Nunito"/>
              <a:sym typeface="Nunito"/>
            </a:endParaRPr>
          </a:p>
          <a:p>
            <a:pPr marL="0" lvl="0" indent="0" algn="just" rtl="0">
              <a:spcBef>
                <a:spcPts val="0"/>
              </a:spcBef>
              <a:spcAft>
                <a:spcPts val="0"/>
              </a:spcAft>
              <a:buNone/>
            </a:pPr>
            <a:r>
              <a:rPr lang="fr-FR" sz="1100" b="1" dirty="0">
                <a:solidFill>
                  <a:srgbClr val="000F2E"/>
                </a:solidFill>
                <a:latin typeface="Nunito"/>
                <a:ea typeface="Nunito"/>
                <a:cs typeface="Nunito"/>
                <a:sym typeface="Nunito"/>
              </a:rPr>
              <a:t>Elaborer des pâtisseries végétales</a:t>
            </a:r>
          </a:p>
          <a:p>
            <a:pPr marL="0" lvl="0" indent="0" algn="just" rtl="0">
              <a:spcBef>
                <a:spcPts val="0"/>
              </a:spcBef>
              <a:spcAft>
                <a:spcPts val="0"/>
              </a:spcAft>
              <a:buNone/>
            </a:pPr>
            <a:r>
              <a:rPr lang="fr-FR" sz="1100" dirty="0">
                <a:solidFill>
                  <a:srgbClr val="000F2E"/>
                </a:solidFill>
                <a:latin typeface="Nunito"/>
                <a:ea typeface="Nunito"/>
                <a:cs typeface="Nunito"/>
                <a:sym typeface="Nunito"/>
              </a:rPr>
              <a:t>Réalisation de pâtisseries modernes sans ajout de produit animal</a:t>
            </a:r>
          </a:p>
          <a:p>
            <a:pPr marL="0" lvl="0" indent="0" rtl="0">
              <a:spcBef>
                <a:spcPts val="0"/>
              </a:spcBef>
              <a:spcAft>
                <a:spcPts val="0"/>
              </a:spcAft>
              <a:buNone/>
            </a:pPr>
            <a:r>
              <a:rPr lang="fr" sz="1100" dirty="0">
                <a:solidFill>
                  <a:srgbClr val="000F2E"/>
                </a:solidFill>
                <a:latin typeface="Nunito"/>
                <a:ea typeface="Nunito"/>
                <a:cs typeface="Nunito"/>
                <a:sym typeface="Nunito"/>
              </a:rPr>
              <a:t>Intervention d’un médecin nutritionniste qui abordera  différentes thématiques:</a:t>
            </a:r>
          </a:p>
          <a:p>
            <a:pPr marL="0" lvl="0" indent="0" rtl="0">
              <a:spcBef>
                <a:spcPts val="0"/>
              </a:spcBef>
              <a:spcAft>
                <a:spcPts val="0"/>
              </a:spcAft>
              <a:buNone/>
            </a:pPr>
            <a:r>
              <a:rPr lang="fr" sz="1100" dirty="0">
                <a:solidFill>
                  <a:srgbClr val="000F2E"/>
                </a:solidFill>
                <a:latin typeface="Nunito"/>
                <a:ea typeface="Nunito"/>
                <a:cs typeface="Nunito"/>
                <a:sym typeface="Nunito"/>
              </a:rPr>
              <a:t>Les tendances alimentaires actuelles, les alternatives aux ingrédients allergènes, l'influence de l'index et de la charge glycémique dans les réalisations, les propriétés et l'influence des différents sucres, le choix et l'utilisation de "bons gras" selon les recettes.</a:t>
            </a:r>
            <a:endParaRPr sz="1100" dirty="0">
              <a:solidFill>
                <a:srgbClr val="000F2E"/>
              </a:solidFill>
              <a:latin typeface="Nunito"/>
              <a:ea typeface="Nunito"/>
              <a:cs typeface="Nunito"/>
              <a:sym typeface="Nunito"/>
            </a:endParaRPr>
          </a:p>
          <a:p>
            <a:pPr marL="0" lvl="0" indent="0" algn="l" rtl="0">
              <a:spcBef>
                <a:spcPts val="0"/>
              </a:spcBef>
              <a:spcAft>
                <a:spcPts val="0"/>
              </a:spcAft>
              <a:buNone/>
            </a:pPr>
            <a:endParaRPr sz="1100" dirty="0">
              <a:solidFill>
                <a:srgbClr val="F10696"/>
              </a:solidFill>
              <a:latin typeface="Nunito SemiBold"/>
              <a:ea typeface="Nunito SemiBold"/>
              <a:cs typeface="Nunito SemiBold"/>
              <a:sym typeface="Nunito SemiBold"/>
            </a:endParaRPr>
          </a:p>
          <a:p>
            <a:pPr marL="0" lvl="0" indent="0" algn="l" rtl="0">
              <a:spcBef>
                <a:spcPts val="0"/>
              </a:spcBef>
              <a:spcAft>
                <a:spcPts val="0"/>
              </a:spcAft>
              <a:buClr>
                <a:schemeClr val="dk1"/>
              </a:buClr>
              <a:buSzPts val="1100"/>
              <a:buFont typeface="Arial"/>
              <a:buNone/>
            </a:pPr>
            <a:endParaRPr sz="1100" dirty="0">
              <a:solidFill>
                <a:srgbClr val="F10696"/>
              </a:solidFill>
              <a:latin typeface="Nunito SemiBold"/>
              <a:ea typeface="Nunito SemiBold"/>
              <a:cs typeface="Nunito SemiBold"/>
              <a:sym typeface="Nunito Semi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4"/>
          <p:cNvSpPr/>
          <p:nvPr/>
        </p:nvSpPr>
        <p:spPr>
          <a:xfrm>
            <a:off x="3950" y="8868900"/>
            <a:ext cx="7560000" cy="1571100"/>
          </a:xfrm>
          <a:prstGeom prst="rect">
            <a:avLst/>
          </a:prstGeom>
          <a:solidFill>
            <a:srgbClr val="000F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4"/>
          <p:cNvSpPr txBox="1"/>
          <p:nvPr/>
        </p:nvSpPr>
        <p:spPr>
          <a:xfrm rot="5400000">
            <a:off x="640200" y="2932725"/>
            <a:ext cx="6279600" cy="60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a:solidFill>
                  <a:srgbClr val="DB318A"/>
                </a:solidFill>
              </a:rPr>
              <a:t>• • • • • • • • • • • • • • • • • • • • • • • • • • • • • • • • • • • • • • • • • • • • • • • • • • • • • • </a:t>
            </a:r>
            <a:endParaRPr>
              <a:solidFill>
                <a:srgbClr val="DB318A"/>
              </a:solidFill>
            </a:endParaRPr>
          </a:p>
        </p:txBody>
      </p:sp>
      <p:sp>
        <p:nvSpPr>
          <p:cNvPr id="69" name="Google Shape;69;p14"/>
          <p:cNvSpPr txBox="1"/>
          <p:nvPr/>
        </p:nvSpPr>
        <p:spPr>
          <a:xfrm>
            <a:off x="289500" y="190575"/>
            <a:ext cx="3188100" cy="33417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fr" sz="1100">
                <a:solidFill>
                  <a:srgbClr val="F10696"/>
                </a:solidFill>
                <a:latin typeface="Nunito Sans SemiBold"/>
                <a:ea typeface="Nunito Sans SemiBold"/>
                <a:cs typeface="Nunito Sans SemiBold"/>
                <a:sym typeface="Nunito Sans SemiBold"/>
              </a:rPr>
              <a:t>MODALITÉS DE POSITIONNEMENT</a:t>
            </a:r>
            <a:endParaRPr sz="1200">
              <a:solidFill>
                <a:srgbClr val="FF0000"/>
              </a:solidFill>
              <a:highlight>
                <a:schemeClr val="lt1"/>
              </a:highlight>
              <a:latin typeface="Nunito Sans SemiBold"/>
              <a:ea typeface="Nunito Sans SemiBold"/>
              <a:cs typeface="Nunito Sans SemiBold"/>
              <a:sym typeface="Nunito Sans SemiBold"/>
            </a:endParaRPr>
          </a:p>
          <a:p>
            <a:pPr marL="457200" lvl="0" indent="-298450" algn="l" rtl="0">
              <a:spcBef>
                <a:spcPts val="0"/>
              </a:spcBef>
              <a:spcAft>
                <a:spcPts val="0"/>
              </a:spcAft>
              <a:buClr>
                <a:schemeClr val="dk1"/>
              </a:buClr>
              <a:buSzPts val="1100"/>
              <a:buFont typeface="Nunito Sans SemiBold"/>
              <a:buChar char="-"/>
            </a:pPr>
            <a:r>
              <a:rPr lang="fr" sz="1100">
                <a:solidFill>
                  <a:schemeClr val="dk1"/>
                </a:solidFill>
                <a:highlight>
                  <a:schemeClr val="lt1"/>
                </a:highlight>
                <a:latin typeface="Nunito Sans SemiBold"/>
                <a:ea typeface="Nunito Sans SemiBold"/>
                <a:cs typeface="Nunito Sans SemiBold"/>
                <a:sym typeface="Nunito Sans SemiBold"/>
              </a:rPr>
              <a:t>Entretien individuel de positionnement réalisé par téléphone au moment de la candidature</a:t>
            </a:r>
            <a:endParaRPr sz="1100">
              <a:solidFill>
                <a:srgbClr val="F10696"/>
              </a:solidFill>
              <a:latin typeface="Nunito Sans SemiBold"/>
              <a:ea typeface="Nunito Sans SemiBold"/>
              <a:cs typeface="Nunito Sans SemiBold"/>
              <a:sym typeface="Nunito Sans SemiBold"/>
            </a:endParaRPr>
          </a:p>
          <a:p>
            <a:pPr marL="0" lvl="0" indent="0" algn="l" rtl="0">
              <a:spcBef>
                <a:spcPts val="0"/>
              </a:spcBef>
              <a:spcAft>
                <a:spcPts val="0"/>
              </a:spcAft>
              <a:buClr>
                <a:schemeClr val="dk1"/>
              </a:buClr>
              <a:buSzPts val="1100"/>
              <a:buFont typeface="Arial"/>
              <a:buNone/>
            </a:pPr>
            <a:endParaRPr sz="1100">
              <a:solidFill>
                <a:srgbClr val="F10696"/>
              </a:solidFill>
              <a:latin typeface="Nunito Sans SemiBold"/>
              <a:ea typeface="Nunito Sans SemiBold"/>
              <a:cs typeface="Nunito Sans SemiBold"/>
              <a:sym typeface="Nunito Sans SemiBold"/>
            </a:endParaRPr>
          </a:p>
          <a:p>
            <a:pPr marL="0" lvl="0" indent="0" algn="l" rtl="0">
              <a:spcBef>
                <a:spcPts val="0"/>
              </a:spcBef>
              <a:spcAft>
                <a:spcPts val="0"/>
              </a:spcAft>
              <a:buClr>
                <a:schemeClr val="dk1"/>
              </a:buClr>
              <a:buSzPts val="1100"/>
              <a:buFont typeface="Arial"/>
              <a:buNone/>
            </a:pPr>
            <a:r>
              <a:rPr lang="fr" sz="1100">
                <a:solidFill>
                  <a:srgbClr val="F10696"/>
                </a:solidFill>
                <a:latin typeface="Nunito Sans SemiBold"/>
                <a:ea typeface="Nunito Sans SemiBold"/>
                <a:cs typeface="Nunito Sans SemiBold"/>
                <a:sym typeface="Nunito Sans SemiBold"/>
              </a:rPr>
              <a:t>MÉTHODES ET MOYENS MOBILISÉS</a:t>
            </a:r>
            <a:endParaRPr sz="1100">
              <a:solidFill>
                <a:srgbClr val="DB318A"/>
              </a:solidFill>
              <a:latin typeface="Nunito Sans SemiBold"/>
              <a:ea typeface="Nunito Sans SemiBold"/>
              <a:cs typeface="Nunito Sans SemiBold"/>
              <a:sym typeface="Nunito Sans SemiBold"/>
            </a:endParaRPr>
          </a:p>
          <a:p>
            <a:pPr marL="457200" lvl="0" indent="-298450" algn="l" rtl="0">
              <a:spcBef>
                <a:spcPts val="0"/>
              </a:spcBef>
              <a:spcAft>
                <a:spcPts val="0"/>
              </a:spcAft>
              <a:buClr>
                <a:srgbClr val="000F2E"/>
              </a:buClr>
              <a:buSzPts val="1100"/>
              <a:buFont typeface="Nunito Sans SemiBold"/>
              <a:buChar char="-"/>
            </a:pPr>
            <a:r>
              <a:rPr lang="fr" sz="1100">
                <a:solidFill>
                  <a:srgbClr val="000F2E"/>
                </a:solidFill>
                <a:latin typeface="Nunito Sans SemiBold"/>
                <a:ea typeface="Nunito Sans SemiBold"/>
                <a:cs typeface="Nunito Sans SemiBold"/>
                <a:sym typeface="Nunito Sans SemiBold"/>
              </a:rPr>
              <a:t>Exposés et exercices d'application</a:t>
            </a:r>
            <a:endParaRPr sz="1100">
              <a:solidFill>
                <a:srgbClr val="000F2E"/>
              </a:solidFill>
              <a:latin typeface="Nunito Sans SemiBold"/>
              <a:ea typeface="Nunito Sans SemiBold"/>
              <a:cs typeface="Nunito Sans SemiBold"/>
              <a:sym typeface="Nunito Sans SemiBold"/>
            </a:endParaRPr>
          </a:p>
          <a:p>
            <a:pPr marL="457200" lvl="0" indent="-298450" algn="l" rtl="0">
              <a:spcBef>
                <a:spcPts val="0"/>
              </a:spcBef>
              <a:spcAft>
                <a:spcPts val="0"/>
              </a:spcAft>
              <a:buClr>
                <a:srgbClr val="000F2E"/>
              </a:buClr>
              <a:buSzPts val="1100"/>
              <a:buFont typeface="Nunito Sans SemiBold"/>
              <a:buChar char="-"/>
            </a:pPr>
            <a:r>
              <a:rPr lang="fr" sz="1100">
                <a:solidFill>
                  <a:srgbClr val="000F2E"/>
                </a:solidFill>
                <a:latin typeface="Nunito Sans SemiBold"/>
                <a:ea typeface="Nunito Sans SemiBold"/>
                <a:cs typeface="Nunito Sans SemiBold"/>
                <a:sym typeface="Nunito Sans SemiBold"/>
              </a:rPr>
              <a:t>Démonstrations des gestes professionnels</a:t>
            </a:r>
            <a:endParaRPr sz="1100">
              <a:solidFill>
                <a:srgbClr val="000F2E"/>
              </a:solidFill>
              <a:latin typeface="Nunito Sans SemiBold"/>
              <a:ea typeface="Nunito Sans SemiBold"/>
              <a:cs typeface="Nunito Sans SemiBold"/>
              <a:sym typeface="Nunito Sans SemiBold"/>
            </a:endParaRPr>
          </a:p>
          <a:p>
            <a:pPr marL="457200" lvl="0" indent="-298450" algn="l" rtl="0">
              <a:spcBef>
                <a:spcPts val="0"/>
              </a:spcBef>
              <a:spcAft>
                <a:spcPts val="0"/>
              </a:spcAft>
              <a:buClr>
                <a:srgbClr val="000F2E"/>
              </a:buClr>
              <a:buSzPts val="1100"/>
              <a:buFont typeface="Nunito Sans SemiBold"/>
              <a:buChar char="-"/>
            </a:pPr>
            <a:r>
              <a:rPr lang="fr" sz="1100">
                <a:solidFill>
                  <a:srgbClr val="000F2E"/>
                </a:solidFill>
                <a:latin typeface="Nunito Sans SemiBold"/>
                <a:ea typeface="Nunito Sans SemiBold"/>
                <a:cs typeface="Nunito Sans SemiBold"/>
                <a:sym typeface="Nunito Sans SemiBold"/>
              </a:rPr>
              <a:t>Formation-action</a:t>
            </a:r>
            <a:endParaRPr sz="1100">
              <a:solidFill>
                <a:srgbClr val="000F2E"/>
              </a:solidFill>
              <a:latin typeface="Nunito Sans SemiBold"/>
              <a:ea typeface="Nunito Sans SemiBold"/>
              <a:cs typeface="Nunito Sans SemiBold"/>
              <a:sym typeface="Nunito Sans SemiBold"/>
            </a:endParaRPr>
          </a:p>
          <a:p>
            <a:pPr marL="457200" lvl="0" indent="-298450" algn="l" rtl="0">
              <a:spcBef>
                <a:spcPts val="0"/>
              </a:spcBef>
              <a:spcAft>
                <a:spcPts val="0"/>
              </a:spcAft>
              <a:buClr>
                <a:srgbClr val="000F2E"/>
              </a:buClr>
              <a:buSzPts val="1100"/>
              <a:buFont typeface="Nunito Sans SemiBold"/>
              <a:buChar char="-"/>
            </a:pPr>
            <a:r>
              <a:rPr lang="fr" sz="1100">
                <a:solidFill>
                  <a:srgbClr val="000F2E"/>
                </a:solidFill>
                <a:latin typeface="Nunito Sans SemiBold"/>
                <a:ea typeface="Nunito Sans SemiBold"/>
                <a:cs typeface="Nunito Sans SemiBold"/>
                <a:sym typeface="Nunito Sans SemiBold"/>
              </a:rPr>
              <a:t>Analyse critique des productions</a:t>
            </a:r>
            <a:endParaRPr sz="1100">
              <a:solidFill>
                <a:srgbClr val="F10696"/>
              </a:solidFill>
              <a:latin typeface="Nunito"/>
              <a:ea typeface="Nunito"/>
              <a:cs typeface="Nunito"/>
              <a:sym typeface="Nunito"/>
            </a:endParaRPr>
          </a:p>
          <a:p>
            <a:pPr marL="0" lvl="0" indent="0" algn="l" rtl="0">
              <a:spcBef>
                <a:spcPts val="0"/>
              </a:spcBef>
              <a:spcAft>
                <a:spcPts val="0"/>
              </a:spcAft>
              <a:buClr>
                <a:schemeClr val="dk1"/>
              </a:buClr>
              <a:buSzPts val="1100"/>
              <a:buFont typeface="Arial"/>
              <a:buNone/>
            </a:pPr>
            <a:endParaRPr sz="1100">
              <a:solidFill>
                <a:srgbClr val="F10696"/>
              </a:solidFill>
              <a:latin typeface="Nunito"/>
              <a:ea typeface="Nunito"/>
              <a:cs typeface="Nunito"/>
              <a:sym typeface="Nunito"/>
            </a:endParaRPr>
          </a:p>
          <a:p>
            <a:pPr marL="0" lvl="0" indent="0" algn="l" rtl="0">
              <a:spcBef>
                <a:spcPts val="0"/>
              </a:spcBef>
              <a:spcAft>
                <a:spcPts val="0"/>
              </a:spcAft>
              <a:buClr>
                <a:schemeClr val="dk1"/>
              </a:buClr>
              <a:buSzPts val="1100"/>
              <a:buFont typeface="Arial"/>
              <a:buNone/>
            </a:pPr>
            <a:r>
              <a:rPr lang="fr" sz="1100">
                <a:solidFill>
                  <a:srgbClr val="F10696"/>
                </a:solidFill>
                <a:latin typeface="Nunito SemiBold"/>
                <a:ea typeface="Nunito SemiBold"/>
                <a:cs typeface="Nunito SemiBold"/>
                <a:sym typeface="Nunito SemiBold"/>
              </a:rPr>
              <a:t>MODALITÉS D’ÉVALUATION</a:t>
            </a:r>
            <a:endParaRPr sz="1100">
              <a:solidFill>
                <a:srgbClr val="F10696"/>
              </a:solidFill>
              <a:latin typeface="Nunito SemiBold"/>
              <a:ea typeface="Nunito SemiBold"/>
              <a:cs typeface="Nunito SemiBold"/>
              <a:sym typeface="Nunito SemiBold"/>
            </a:endParaRPr>
          </a:p>
          <a:p>
            <a:pPr marL="457200" lvl="0" indent="-298450" algn="just" rtl="0">
              <a:spcBef>
                <a:spcPts val="0"/>
              </a:spcBef>
              <a:spcAft>
                <a:spcPts val="0"/>
              </a:spcAft>
              <a:buClr>
                <a:srgbClr val="000F2E"/>
              </a:buClr>
              <a:buSzPts val="1100"/>
              <a:buFont typeface="Nunito Sans SemiBold"/>
              <a:buChar char="-"/>
            </a:pPr>
            <a:r>
              <a:rPr lang="fr" sz="1100">
                <a:solidFill>
                  <a:srgbClr val="000F2E"/>
                </a:solidFill>
                <a:highlight>
                  <a:schemeClr val="lt1"/>
                </a:highlight>
                <a:latin typeface="Nunito Sans SemiBold"/>
                <a:ea typeface="Nunito Sans SemiBold"/>
                <a:cs typeface="Nunito Sans SemiBold"/>
                <a:sym typeface="Nunito Sans SemiBold"/>
              </a:rPr>
              <a:t>Evaluation formative des acquis en cours et en fin de formation</a:t>
            </a:r>
            <a:endParaRPr sz="1100">
              <a:solidFill>
                <a:srgbClr val="000F2E"/>
              </a:solidFill>
              <a:highlight>
                <a:schemeClr val="lt1"/>
              </a:highlight>
              <a:latin typeface="Nunito Sans SemiBold"/>
              <a:ea typeface="Nunito Sans SemiBold"/>
              <a:cs typeface="Nunito Sans SemiBold"/>
              <a:sym typeface="Nunito Sans SemiBold"/>
            </a:endParaRPr>
          </a:p>
          <a:p>
            <a:pPr marL="457200" lvl="0" indent="-298450" algn="l" rtl="0">
              <a:lnSpc>
                <a:spcPct val="115000"/>
              </a:lnSpc>
              <a:spcBef>
                <a:spcPts val="0"/>
              </a:spcBef>
              <a:spcAft>
                <a:spcPts val="0"/>
              </a:spcAft>
              <a:buClr>
                <a:srgbClr val="000F2E"/>
              </a:buClr>
              <a:buSzPts val="1100"/>
              <a:buFont typeface="Nunito Sans SemiBold"/>
              <a:buChar char="-"/>
            </a:pPr>
            <a:r>
              <a:rPr lang="fr" sz="1100">
                <a:solidFill>
                  <a:srgbClr val="000F2E"/>
                </a:solidFill>
                <a:latin typeface="Nunito Sans SemiBold"/>
                <a:ea typeface="Nunito Sans SemiBold"/>
                <a:cs typeface="Nunito Sans SemiBold"/>
                <a:sym typeface="Nunito Sans SemiBold"/>
              </a:rPr>
              <a:t>Questionnaire de satisfaction en fin de stage</a:t>
            </a:r>
            <a:endParaRPr sz="1100">
              <a:solidFill>
                <a:srgbClr val="000F2E"/>
              </a:solidFill>
              <a:latin typeface="Nunito Sans SemiBold"/>
              <a:ea typeface="Nunito Sans SemiBold"/>
              <a:cs typeface="Nunito Sans SemiBold"/>
              <a:sym typeface="Nunito Sans SemiBold"/>
            </a:endParaRPr>
          </a:p>
          <a:p>
            <a:pPr marL="457200" lvl="0" indent="-298450" algn="l" rtl="0">
              <a:lnSpc>
                <a:spcPct val="115000"/>
              </a:lnSpc>
              <a:spcBef>
                <a:spcPts val="0"/>
              </a:spcBef>
              <a:spcAft>
                <a:spcPts val="0"/>
              </a:spcAft>
              <a:buClr>
                <a:srgbClr val="000F2E"/>
              </a:buClr>
              <a:buSzPts val="1100"/>
              <a:buFont typeface="Nunito Sans SemiBold"/>
              <a:buChar char="-"/>
            </a:pPr>
            <a:r>
              <a:rPr lang="fr" sz="1100">
                <a:solidFill>
                  <a:srgbClr val="000F2E"/>
                </a:solidFill>
                <a:latin typeface="Nunito Sans SemiBold"/>
                <a:ea typeface="Nunito Sans SemiBold"/>
                <a:cs typeface="Nunito Sans SemiBold"/>
                <a:sym typeface="Nunito Sans SemiBold"/>
              </a:rPr>
              <a:t>Attestation de participation FERRANDI Paris délivrée à la fin du stage</a:t>
            </a:r>
            <a:endParaRPr sz="1100">
              <a:solidFill>
                <a:srgbClr val="000F2E"/>
              </a:solidFill>
              <a:latin typeface="Nunito Sans SemiBold"/>
              <a:ea typeface="Nunito Sans SemiBold"/>
              <a:cs typeface="Nunito Sans SemiBold"/>
              <a:sym typeface="Nunito Sans SemiBold"/>
            </a:endParaRPr>
          </a:p>
          <a:p>
            <a:pPr marL="0" lvl="0" indent="0" algn="l" rtl="0">
              <a:spcBef>
                <a:spcPts val="1200"/>
              </a:spcBef>
              <a:spcAft>
                <a:spcPts val="0"/>
              </a:spcAft>
              <a:buNone/>
            </a:pPr>
            <a:endParaRPr sz="1100" i="1">
              <a:solidFill>
                <a:srgbClr val="F10696"/>
              </a:solidFill>
              <a:latin typeface="Nunito Sans SemiBold"/>
              <a:ea typeface="Nunito Sans SemiBold"/>
              <a:cs typeface="Nunito Sans SemiBold"/>
              <a:sym typeface="Nunito Sans SemiBold"/>
            </a:endParaRPr>
          </a:p>
        </p:txBody>
      </p:sp>
      <p:pic>
        <p:nvPicPr>
          <p:cNvPr id="70" name="Google Shape;70;p14"/>
          <p:cNvPicPr preferRelativeResize="0"/>
          <p:nvPr/>
        </p:nvPicPr>
        <p:blipFill>
          <a:blip r:embed="rId3">
            <a:alphaModFix/>
          </a:blip>
          <a:stretch>
            <a:fillRect/>
          </a:stretch>
        </p:blipFill>
        <p:spPr>
          <a:xfrm flipH="1">
            <a:off x="3949" y="10439988"/>
            <a:ext cx="7560001" cy="68400"/>
          </a:xfrm>
          <a:prstGeom prst="rect">
            <a:avLst/>
          </a:prstGeom>
          <a:noFill/>
          <a:ln>
            <a:noFill/>
          </a:ln>
        </p:spPr>
      </p:pic>
      <p:pic>
        <p:nvPicPr>
          <p:cNvPr id="71" name="Google Shape;71;p14"/>
          <p:cNvPicPr preferRelativeResize="0"/>
          <p:nvPr/>
        </p:nvPicPr>
        <p:blipFill>
          <a:blip r:embed="rId4">
            <a:alphaModFix/>
          </a:blip>
          <a:stretch>
            <a:fillRect/>
          </a:stretch>
        </p:blipFill>
        <p:spPr>
          <a:xfrm>
            <a:off x="832129" y="9907500"/>
            <a:ext cx="5895741" cy="456450"/>
          </a:xfrm>
          <a:prstGeom prst="rect">
            <a:avLst/>
          </a:prstGeom>
          <a:noFill/>
          <a:ln>
            <a:noFill/>
          </a:ln>
        </p:spPr>
      </p:pic>
      <p:sp>
        <p:nvSpPr>
          <p:cNvPr id="72" name="Google Shape;72;p14"/>
          <p:cNvSpPr txBox="1"/>
          <p:nvPr/>
        </p:nvSpPr>
        <p:spPr>
          <a:xfrm>
            <a:off x="204500" y="8428113"/>
            <a:ext cx="4530900" cy="42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sz="1000" i="1">
                <a:solidFill>
                  <a:srgbClr val="999999"/>
                </a:solidFill>
                <a:latin typeface="Nunito"/>
                <a:ea typeface="Nunito"/>
                <a:cs typeface="Nunito"/>
                <a:sym typeface="Nunito"/>
              </a:rPr>
              <a:t>Les informations sur cette fiche sont données à titre indicatif.</a:t>
            </a:r>
            <a:endParaRPr sz="1000" i="1">
              <a:solidFill>
                <a:srgbClr val="999999"/>
              </a:solidFill>
              <a:latin typeface="Nunito"/>
              <a:ea typeface="Nunito"/>
              <a:cs typeface="Nunito"/>
              <a:sym typeface="Nunito"/>
            </a:endParaRPr>
          </a:p>
        </p:txBody>
      </p:sp>
      <p:grpSp>
        <p:nvGrpSpPr>
          <p:cNvPr id="2" name="Groupe 1">
            <a:extLst>
              <a:ext uri="{FF2B5EF4-FFF2-40B4-BE49-F238E27FC236}">
                <a16:creationId xmlns:a16="http://schemas.microsoft.com/office/drawing/2014/main" id="{68600CE6-404B-70A8-CE86-53634B66A5E9}"/>
              </a:ext>
            </a:extLst>
          </p:cNvPr>
          <p:cNvGrpSpPr/>
          <p:nvPr/>
        </p:nvGrpSpPr>
        <p:grpSpPr>
          <a:xfrm>
            <a:off x="274100" y="5587198"/>
            <a:ext cx="3192500" cy="1390800"/>
            <a:chOff x="289500" y="7022844"/>
            <a:chExt cx="3192500" cy="1390800"/>
          </a:xfrm>
        </p:grpSpPr>
        <p:sp>
          <p:nvSpPr>
            <p:cNvPr id="73" name="Google Shape;73;p14"/>
            <p:cNvSpPr/>
            <p:nvPr/>
          </p:nvSpPr>
          <p:spPr>
            <a:xfrm>
              <a:off x="293900" y="7022844"/>
              <a:ext cx="3188100" cy="1390800"/>
            </a:xfrm>
            <a:prstGeom prst="rect">
              <a:avLst/>
            </a:prstGeom>
            <a:solidFill>
              <a:srgbClr val="000F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4"/>
            <p:cNvSpPr txBox="1"/>
            <p:nvPr/>
          </p:nvSpPr>
          <p:spPr>
            <a:xfrm>
              <a:off x="289500" y="7596075"/>
              <a:ext cx="3188100" cy="256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 sz="1100" b="1">
                  <a:solidFill>
                    <a:srgbClr val="FFFFFF"/>
                  </a:solidFill>
                  <a:latin typeface="Nunito Sans"/>
                  <a:ea typeface="Nunito Sans"/>
                  <a:cs typeface="Nunito Sans"/>
                  <a:sym typeface="Nunito Sans"/>
                </a:rPr>
                <a:t>Chargé de clientèle </a:t>
              </a:r>
              <a:endParaRPr sz="1100" b="1">
                <a:solidFill>
                  <a:srgbClr val="FFFFFF"/>
                </a:solidFill>
                <a:latin typeface="Nunito Sans"/>
                <a:ea typeface="Nunito Sans"/>
                <a:cs typeface="Nunito Sans"/>
                <a:sym typeface="Nunito Sans"/>
              </a:endParaRPr>
            </a:p>
          </p:txBody>
        </p:sp>
        <p:sp>
          <p:nvSpPr>
            <p:cNvPr id="75" name="Google Shape;75;p14"/>
            <p:cNvSpPr txBox="1"/>
            <p:nvPr/>
          </p:nvSpPr>
          <p:spPr>
            <a:xfrm>
              <a:off x="451350" y="7867050"/>
              <a:ext cx="2870700" cy="256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 sz="1100">
                  <a:solidFill>
                    <a:srgbClr val="FFFFFF"/>
                  </a:solidFill>
                  <a:latin typeface="Nunito Sans SemiBold"/>
                  <a:ea typeface="Nunito Sans SemiBold"/>
                  <a:cs typeface="Nunito Sans SemiBold"/>
                  <a:sym typeface="Nunito Sans SemiBold"/>
                </a:rPr>
                <a:t>01 49 54 29 71 </a:t>
              </a:r>
              <a:endParaRPr sz="1100">
                <a:solidFill>
                  <a:srgbClr val="FFFFFF"/>
                </a:solidFill>
                <a:latin typeface="Nunito Sans SemiBold"/>
                <a:ea typeface="Nunito Sans SemiBold"/>
                <a:cs typeface="Nunito Sans SemiBold"/>
                <a:sym typeface="Nunito Sans SemiBold"/>
              </a:endParaRPr>
            </a:p>
          </p:txBody>
        </p:sp>
        <p:sp>
          <p:nvSpPr>
            <p:cNvPr id="76" name="Google Shape;76;p14"/>
            <p:cNvSpPr txBox="1"/>
            <p:nvPr/>
          </p:nvSpPr>
          <p:spPr>
            <a:xfrm>
              <a:off x="451350" y="8099938"/>
              <a:ext cx="2870700" cy="256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 sz="1100">
                  <a:solidFill>
                    <a:srgbClr val="FFFFFF"/>
                  </a:solidFill>
                  <a:latin typeface="Nunito Sans SemiBold"/>
                  <a:ea typeface="Nunito Sans SemiBold"/>
                  <a:cs typeface="Nunito Sans SemiBold"/>
                  <a:sym typeface="Nunito Sans SemiBold"/>
                </a:rPr>
                <a:t>jceccaldi@ferrandi-paris.fr </a:t>
              </a:r>
              <a:endParaRPr sz="1100">
                <a:solidFill>
                  <a:srgbClr val="FFFFFF"/>
                </a:solidFill>
                <a:latin typeface="Nunito Sans SemiBold"/>
                <a:ea typeface="Nunito Sans SemiBold"/>
                <a:cs typeface="Nunito Sans SemiBold"/>
                <a:sym typeface="Nunito Sans SemiBold"/>
              </a:endParaRPr>
            </a:p>
          </p:txBody>
        </p:sp>
        <p:sp>
          <p:nvSpPr>
            <p:cNvPr id="77" name="Google Shape;77;p14"/>
            <p:cNvSpPr txBox="1"/>
            <p:nvPr/>
          </p:nvSpPr>
          <p:spPr>
            <a:xfrm>
              <a:off x="451350" y="7092188"/>
              <a:ext cx="2870700" cy="256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 sz="1100" b="1" dirty="0">
                  <a:solidFill>
                    <a:srgbClr val="F10696"/>
                  </a:solidFill>
                  <a:latin typeface="Nunito Sans"/>
                  <a:ea typeface="Nunito Sans"/>
                  <a:cs typeface="Nunito Sans"/>
                  <a:sym typeface="Nunito Sans"/>
                </a:rPr>
                <a:t>CONTACT PARIS</a:t>
              </a:r>
              <a:endParaRPr sz="1100" b="1" dirty="0">
                <a:solidFill>
                  <a:srgbClr val="F10696"/>
                </a:solidFill>
                <a:latin typeface="Nunito Sans"/>
                <a:ea typeface="Nunito Sans"/>
                <a:cs typeface="Nunito Sans"/>
                <a:sym typeface="Nunito Sans"/>
              </a:endParaRPr>
            </a:p>
          </p:txBody>
        </p:sp>
        <p:sp>
          <p:nvSpPr>
            <p:cNvPr id="78" name="Google Shape;78;p14"/>
            <p:cNvSpPr txBox="1"/>
            <p:nvPr/>
          </p:nvSpPr>
          <p:spPr>
            <a:xfrm>
              <a:off x="451350" y="7305975"/>
              <a:ext cx="2870700" cy="256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 sz="1100" b="1">
                  <a:solidFill>
                    <a:srgbClr val="FFFFFF"/>
                  </a:solidFill>
                  <a:latin typeface="Nunito Sans"/>
                  <a:ea typeface="Nunito Sans"/>
                  <a:cs typeface="Nunito Sans"/>
                  <a:sym typeface="Nunito Sans"/>
                </a:rPr>
                <a:t>Jean-François Ceccaldi </a:t>
              </a:r>
              <a:endParaRPr sz="1100" b="1">
                <a:solidFill>
                  <a:srgbClr val="FFFFFF"/>
                </a:solidFill>
                <a:latin typeface="Nunito Sans"/>
                <a:ea typeface="Nunito Sans"/>
                <a:cs typeface="Nunito Sans"/>
                <a:sym typeface="Nunito Sans"/>
              </a:endParaRPr>
            </a:p>
          </p:txBody>
        </p:sp>
      </p:grpSp>
      <p:sp>
        <p:nvSpPr>
          <p:cNvPr id="79" name="Google Shape;79;p14"/>
          <p:cNvSpPr txBox="1"/>
          <p:nvPr/>
        </p:nvSpPr>
        <p:spPr>
          <a:xfrm>
            <a:off x="3930000" y="190575"/>
            <a:ext cx="3188100" cy="34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fr" sz="1100" dirty="0">
                <a:solidFill>
                  <a:srgbClr val="F10696"/>
                </a:solidFill>
                <a:highlight>
                  <a:schemeClr val="lt1"/>
                </a:highlight>
                <a:latin typeface="Nunito Sans SemiBold"/>
                <a:ea typeface="Nunito Sans SemiBold"/>
                <a:cs typeface="Nunito Sans SemiBold"/>
                <a:sym typeface="Nunito Sans SemiBold"/>
              </a:rPr>
              <a:t>LES RÉSULTATS OBTENUS</a:t>
            </a:r>
            <a:endParaRPr sz="1100" dirty="0">
              <a:solidFill>
                <a:srgbClr val="F10696"/>
              </a:solidFill>
              <a:highlight>
                <a:schemeClr val="lt1"/>
              </a:highlight>
              <a:latin typeface="Nunito Sans SemiBold"/>
              <a:ea typeface="Nunito Sans SemiBold"/>
              <a:cs typeface="Nunito Sans SemiBold"/>
              <a:sym typeface="Nunito Sans SemiBold"/>
            </a:endParaRPr>
          </a:p>
          <a:p>
            <a:pPr marL="0" lvl="0" indent="0" algn="l" rtl="0">
              <a:spcBef>
                <a:spcPts val="0"/>
              </a:spcBef>
              <a:spcAft>
                <a:spcPts val="0"/>
              </a:spcAft>
              <a:buClr>
                <a:schemeClr val="dk1"/>
              </a:buClr>
              <a:buSzPts val="1100"/>
              <a:buFont typeface="Arial"/>
              <a:buNone/>
            </a:pPr>
            <a:r>
              <a:rPr lang="fr" sz="3800" dirty="0">
                <a:solidFill>
                  <a:schemeClr val="tx1"/>
                </a:solidFill>
                <a:highlight>
                  <a:schemeClr val="lt1"/>
                </a:highlight>
                <a:latin typeface="Times New Roman"/>
                <a:ea typeface="Times New Roman"/>
                <a:cs typeface="Times New Roman"/>
                <a:sym typeface="Times New Roman"/>
              </a:rPr>
              <a:t>97,7</a:t>
            </a:r>
            <a:r>
              <a:rPr lang="fr" sz="1900" dirty="0">
                <a:solidFill>
                  <a:schemeClr val="tx1"/>
                </a:solidFill>
                <a:highlight>
                  <a:schemeClr val="lt1"/>
                </a:highlight>
                <a:latin typeface="Times New Roman"/>
                <a:ea typeface="Times New Roman"/>
                <a:cs typeface="Times New Roman"/>
                <a:sym typeface="Times New Roman"/>
              </a:rPr>
              <a:t>%</a:t>
            </a:r>
            <a:endParaRPr sz="1900" dirty="0">
              <a:solidFill>
                <a:schemeClr val="tx1"/>
              </a:solidFill>
              <a:highlight>
                <a:schemeClr val="lt1"/>
              </a:highlight>
              <a:latin typeface="Times New Roman"/>
              <a:ea typeface="Times New Roman"/>
              <a:cs typeface="Times New Roman"/>
              <a:sym typeface="Times New Roman"/>
            </a:endParaRPr>
          </a:p>
          <a:p>
            <a:pPr>
              <a:buClr>
                <a:schemeClr val="dk1"/>
              </a:buClr>
              <a:buSzPts val="1100"/>
            </a:pPr>
            <a:r>
              <a:rPr lang="fr-FR" sz="1100" dirty="0">
                <a:solidFill>
                  <a:schemeClr val="tx1"/>
                </a:solidFill>
                <a:latin typeface="Nunito Sans SemiBold"/>
                <a:ea typeface="Nunito Sans SemiBold"/>
                <a:cs typeface="Nunito Sans SemiBold"/>
                <a:sym typeface="Nunito Sans SemiBold"/>
              </a:rPr>
              <a:t>Taux moyen de satisfaction globale de nos stagiaires en Formation Continue en 2021 (Très satisfait/ Satisfait)</a:t>
            </a:r>
            <a:endParaRPr lang="fr-FR" sz="3800" dirty="0">
              <a:solidFill>
                <a:schemeClr val="tx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sz="1100" dirty="0">
              <a:solidFill>
                <a:srgbClr val="F10696"/>
              </a:solidFill>
              <a:latin typeface="Nunito Sans SemiBold"/>
              <a:ea typeface="Nunito Sans SemiBold"/>
              <a:cs typeface="Nunito Sans SemiBold"/>
              <a:sym typeface="Nunito Sans SemiBold"/>
            </a:endParaRPr>
          </a:p>
          <a:p>
            <a:pPr marL="0" lvl="0" indent="0" algn="l" rtl="0">
              <a:spcBef>
                <a:spcPts val="0"/>
              </a:spcBef>
              <a:spcAft>
                <a:spcPts val="0"/>
              </a:spcAft>
              <a:buClr>
                <a:schemeClr val="dk1"/>
              </a:buClr>
              <a:buSzPts val="1100"/>
              <a:buFont typeface="Arial"/>
              <a:buNone/>
            </a:pPr>
            <a:endParaRPr sz="1100" dirty="0">
              <a:solidFill>
                <a:srgbClr val="F10696"/>
              </a:solidFill>
              <a:latin typeface="Nunito Sans SemiBold"/>
              <a:ea typeface="Nunito Sans SemiBold"/>
              <a:cs typeface="Nunito Sans SemiBold"/>
              <a:sym typeface="Nunito Sans SemiBold"/>
            </a:endParaRPr>
          </a:p>
          <a:p>
            <a:pPr marL="0" lvl="0" indent="0" algn="l" rtl="0">
              <a:spcBef>
                <a:spcPts val="0"/>
              </a:spcBef>
              <a:spcAft>
                <a:spcPts val="0"/>
              </a:spcAft>
              <a:buClr>
                <a:schemeClr val="dk1"/>
              </a:buClr>
              <a:buSzPts val="1100"/>
              <a:buFont typeface="Arial"/>
              <a:buNone/>
            </a:pPr>
            <a:endParaRPr sz="1100" dirty="0">
              <a:solidFill>
                <a:srgbClr val="F10696"/>
              </a:solidFill>
              <a:latin typeface="Nunito Sans SemiBold"/>
              <a:ea typeface="Nunito Sans SemiBold"/>
              <a:cs typeface="Nunito Sans SemiBold"/>
              <a:sym typeface="Nunito Sans SemiBold"/>
            </a:endParaRPr>
          </a:p>
          <a:p>
            <a:pPr marL="0" lvl="0" indent="0" algn="l" rtl="0">
              <a:spcBef>
                <a:spcPts val="0"/>
              </a:spcBef>
              <a:spcAft>
                <a:spcPts val="0"/>
              </a:spcAft>
              <a:buClr>
                <a:schemeClr val="dk1"/>
              </a:buClr>
              <a:buSzPts val="1100"/>
              <a:buFont typeface="Arial"/>
              <a:buNone/>
            </a:pPr>
            <a:r>
              <a:rPr lang="fr" sz="1100" dirty="0">
                <a:solidFill>
                  <a:srgbClr val="F10696"/>
                </a:solidFill>
                <a:latin typeface="Nunito Sans SemiBold"/>
                <a:ea typeface="Nunito Sans SemiBold"/>
                <a:cs typeface="Nunito Sans SemiBold"/>
                <a:sym typeface="Nunito Sans SemiBold"/>
              </a:rPr>
              <a:t>TARIFS ET FRAIS</a:t>
            </a:r>
            <a:endParaRPr sz="1100" dirty="0">
              <a:solidFill>
                <a:srgbClr val="F10696"/>
              </a:solidFill>
              <a:latin typeface="Nunito Sans SemiBold"/>
              <a:ea typeface="Nunito Sans SemiBold"/>
              <a:cs typeface="Nunito Sans SemiBold"/>
              <a:sym typeface="Nunito Sans SemiBold"/>
            </a:endParaRPr>
          </a:p>
          <a:p>
            <a:pPr marL="0" lvl="0" indent="0" algn="l" rtl="0">
              <a:spcBef>
                <a:spcPts val="0"/>
              </a:spcBef>
              <a:spcAft>
                <a:spcPts val="0"/>
              </a:spcAft>
              <a:buNone/>
            </a:pPr>
            <a:r>
              <a:rPr lang="fr" sz="1100" dirty="0">
                <a:solidFill>
                  <a:srgbClr val="000F2E"/>
                </a:solidFill>
                <a:latin typeface="Nunito"/>
                <a:ea typeface="Nunito"/>
                <a:cs typeface="Nunito"/>
                <a:sym typeface="Nunito"/>
              </a:rPr>
              <a:t>1428 euros</a:t>
            </a:r>
            <a:endParaRPr sz="1100" i="1" dirty="0">
              <a:solidFill>
                <a:srgbClr val="F10696"/>
              </a:solidFill>
              <a:latin typeface="Nunito Sans SemiBold"/>
              <a:ea typeface="Nunito Sans SemiBold"/>
              <a:cs typeface="Nunito Sans SemiBold"/>
              <a:sym typeface="Nunito Sans SemiBold"/>
            </a:endParaRPr>
          </a:p>
        </p:txBody>
      </p:sp>
      <p:graphicFrame>
        <p:nvGraphicFramePr>
          <p:cNvPr id="80" name="Google Shape;80;p14"/>
          <p:cNvGraphicFramePr/>
          <p:nvPr>
            <p:extLst>
              <p:ext uri="{D42A27DB-BD31-4B8C-83A1-F6EECF244321}">
                <p14:modId xmlns:p14="http://schemas.microsoft.com/office/powerpoint/2010/main" val="1108936045"/>
              </p:ext>
            </p:extLst>
          </p:nvPr>
        </p:nvGraphicFramePr>
        <p:xfrm>
          <a:off x="5101575" y="8526863"/>
          <a:ext cx="2247900" cy="256200"/>
        </p:xfrm>
        <a:graphic>
          <a:graphicData uri="http://schemas.openxmlformats.org/drawingml/2006/table">
            <a:tbl>
              <a:tblPr>
                <a:noFill/>
                <a:tableStyleId>{8570B08B-F84B-497A-AEE1-7EC2FA4FB21F}</a:tableStyleId>
              </a:tblPr>
              <a:tblGrid>
                <a:gridCol w="1352550">
                  <a:extLst>
                    <a:ext uri="{9D8B030D-6E8A-4147-A177-3AD203B41FA5}">
                      <a16:colId xmlns:a16="http://schemas.microsoft.com/office/drawing/2014/main" val="20000"/>
                    </a:ext>
                  </a:extLst>
                </a:gridCol>
                <a:gridCol w="895350">
                  <a:extLst>
                    <a:ext uri="{9D8B030D-6E8A-4147-A177-3AD203B41FA5}">
                      <a16:colId xmlns:a16="http://schemas.microsoft.com/office/drawing/2014/main" val="20001"/>
                    </a:ext>
                  </a:extLst>
                </a:gridCol>
              </a:tblGrid>
              <a:tr h="256200">
                <a:tc>
                  <a:txBody>
                    <a:bodyPr/>
                    <a:lstStyle/>
                    <a:p>
                      <a:pPr marL="0" lvl="0" indent="0" algn="ctr" rtl="0">
                        <a:lnSpc>
                          <a:spcPct val="115000"/>
                        </a:lnSpc>
                        <a:spcBef>
                          <a:spcPts val="0"/>
                        </a:spcBef>
                        <a:spcAft>
                          <a:spcPts val="0"/>
                        </a:spcAft>
                        <a:buNone/>
                      </a:pPr>
                      <a:r>
                        <a:rPr lang="fr" sz="1000"/>
                        <a:t>Date de mise à jour :</a:t>
                      </a:r>
                      <a:endParaRPr sz="1000"/>
                    </a:p>
                  </a:txBody>
                  <a:tcPr marL="28575" marR="28575" marT="19050" marB="1905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 sz="1000" dirty="0">
                          <a:solidFill>
                            <a:srgbClr val="FF0000"/>
                          </a:solidFill>
                        </a:rPr>
                        <a:t>28/09/2023</a:t>
                      </a:r>
                      <a:endParaRPr sz="1000" dirty="0">
                        <a:solidFill>
                          <a:srgbClr val="FF0000"/>
                        </a:solidFill>
                      </a:endParaRPr>
                    </a:p>
                  </a:txBody>
                  <a:tcPr marL="28575" marR="28575" marT="19050" marB="1905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81" name="Google Shape;81;p14"/>
          <p:cNvPicPr preferRelativeResize="0"/>
          <p:nvPr/>
        </p:nvPicPr>
        <p:blipFill rotWithShape="1">
          <a:blip r:embed="rId5">
            <a:alphaModFix/>
          </a:blip>
          <a:srcRect r="63757"/>
          <a:stretch/>
        </p:blipFill>
        <p:spPr>
          <a:xfrm>
            <a:off x="2538968" y="9004900"/>
            <a:ext cx="2329774" cy="977200"/>
          </a:xfrm>
          <a:prstGeom prst="rect">
            <a:avLst/>
          </a:prstGeom>
          <a:noFill/>
          <a:ln>
            <a:noFill/>
          </a:ln>
        </p:spPr>
      </p:pic>
      <p:grpSp>
        <p:nvGrpSpPr>
          <p:cNvPr id="25" name="Groupe 24">
            <a:extLst>
              <a:ext uri="{FF2B5EF4-FFF2-40B4-BE49-F238E27FC236}">
                <a16:creationId xmlns:a16="http://schemas.microsoft.com/office/drawing/2014/main" id="{7D27578E-47DE-8D19-0D9F-2DCA642F9975}"/>
              </a:ext>
            </a:extLst>
          </p:cNvPr>
          <p:cNvGrpSpPr/>
          <p:nvPr/>
        </p:nvGrpSpPr>
        <p:grpSpPr>
          <a:xfrm>
            <a:off x="278500" y="7057441"/>
            <a:ext cx="3192500" cy="1390800"/>
            <a:chOff x="289500" y="7022844"/>
            <a:chExt cx="3192500" cy="1390800"/>
          </a:xfrm>
        </p:grpSpPr>
        <p:sp>
          <p:nvSpPr>
            <p:cNvPr id="26" name="Google Shape;73;p14">
              <a:extLst>
                <a:ext uri="{FF2B5EF4-FFF2-40B4-BE49-F238E27FC236}">
                  <a16:creationId xmlns:a16="http://schemas.microsoft.com/office/drawing/2014/main" id="{5B4474D0-B503-CB88-6EEF-C2A74A84C5D6}"/>
                </a:ext>
              </a:extLst>
            </p:cNvPr>
            <p:cNvSpPr/>
            <p:nvPr/>
          </p:nvSpPr>
          <p:spPr>
            <a:xfrm>
              <a:off x="293900" y="7022844"/>
              <a:ext cx="3188100" cy="1390800"/>
            </a:xfrm>
            <a:prstGeom prst="rect">
              <a:avLst/>
            </a:prstGeom>
            <a:solidFill>
              <a:srgbClr val="000F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74;p14">
              <a:extLst>
                <a:ext uri="{FF2B5EF4-FFF2-40B4-BE49-F238E27FC236}">
                  <a16:creationId xmlns:a16="http://schemas.microsoft.com/office/drawing/2014/main" id="{5FB432C1-3118-A5C8-3677-E60E026BFBB4}"/>
                </a:ext>
              </a:extLst>
            </p:cNvPr>
            <p:cNvSpPr txBox="1"/>
            <p:nvPr/>
          </p:nvSpPr>
          <p:spPr>
            <a:xfrm>
              <a:off x="289500" y="7596075"/>
              <a:ext cx="3188100" cy="256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 sz="1100" b="1" dirty="0">
                  <a:solidFill>
                    <a:srgbClr val="FFFFFF"/>
                  </a:solidFill>
                  <a:latin typeface="Nunito Sans"/>
                  <a:ea typeface="Nunito Sans"/>
                  <a:cs typeface="Nunito Sans"/>
                  <a:sym typeface="Nunito Sans"/>
                </a:rPr>
                <a:t>Conseillère formation</a:t>
              </a:r>
              <a:endParaRPr sz="1100" b="1" dirty="0">
                <a:solidFill>
                  <a:srgbClr val="FFFFFF"/>
                </a:solidFill>
                <a:latin typeface="Nunito Sans"/>
                <a:ea typeface="Nunito Sans"/>
                <a:cs typeface="Nunito Sans"/>
                <a:sym typeface="Nunito Sans"/>
              </a:endParaRPr>
            </a:p>
          </p:txBody>
        </p:sp>
        <p:sp>
          <p:nvSpPr>
            <p:cNvPr id="28" name="Google Shape;75;p14">
              <a:extLst>
                <a:ext uri="{FF2B5EF4-FFF2-40B4-BE49-F238E27FC236}">
                  <a16:creationId xmlns:a16="http://schemas.microsoft.com/office/drawing/2014/main" id="{B1ADD1CF-65F8-1CD5-957C-DC4A0656D13A}"/>
                </a:ext>
              </a:extLst>
            </p:cNvPr>
            <p:cNvSpPr txBox="1"/>
            <p:nvPr/>
          </p:nvSpPr>
          <p:spPr>
            <a:xfrm>
              <a:off x="451350" y="7867050"/>
              <a:ext cx="2870700" cy="256200"/>
            </a:xfrm>
            <a:prstGeom prst="rect">
              <a:avLst/>
            </a:prstGeom>
            <a:noFill/>
            <a:ln>
              <a:noFill/>
            </a:ln>
          </p:spPr>
          <p:txBody>
            <a:bodyPr spcFirstLastPara="1" wrap="square" lIns="91425" tIns="91425" rIns="91425" bIns="91425" anchor="ctr" anchorCtr="0">
              <a:noAutofit/>
            </a:bodyPr>
            <a:lstStyle/>
            <a:p>
              <a:pPr algn="ctr"/>
              <a:r>
                <a:rPr lang="fr-FR" sz="1100" dirty="0">
                  <a:solidFill>
                    <a:srgbClr val="FFFFFF"/>
                  </a:solidFill>
                  <a:latin typeface="Nunito Sans SemiBold"/>
                </a:rPr>
                <a:t>02 99 05 45 37 – 06 72 87 80 70 </a:t>
              </a:r>
              <a:endParaRPr sz="1100" dirty="0">
                <a:solidFill>
                  <a:srgbClr val="FFFFFF"/>
                </a:solidFill>
                <a:latin typeface="Nunito Sans SemiBold"/>
                <a:sym typeface="Nunito Sans SemiBold"/>
              </a:endParaRPr>
            </a:p>
          </p:txBody>
        </p:sp>
        <p:sp>
          <p:nvSpPr>
            <p:cNvPr id="29" name="Google Shape;76;p14">
              <a:extLst>
                <a:ext uri="{FF2B5EF4-FFF2-40B4-BE49-F238E27FC236}">
                  <a16:creationId xmlns:a16="http://schemas.microsoft.com/office/drawing/2014/main" id="{C00EA049-5FB9-6087-CC6C-87B50223F28B}"/>
                </a:ext>
              </a:extLst>
            </p:cNvPr>
            <p:cNvSpPr txBox="1"/>
            <p:nvPr/>
          </p:nvSpPr>
          <p:spPr>
            <a:xfrm>
              <a:off x="451350" y="8099938"/>
              <a:ext cx="2870700" cy="256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FR" sz="1100" dirty="0">
                  <a:solidFill>
                    <a:srgbClr val="FFFFFF"/>
                  </a:solidFill>
                  <a:latin typeface="Nunito Sans SemiBold"/>
                  <a:ea typeface="Nunito Sans SemiBold"/>
                  <a:cs typeface="Nunito Sans SemiBold"/>
                  <a:sym typeface="Nunito Sans SemiBold"/>
                </a:rPr>
                <a:t>mjego@fac-metiers.fr</a:t>
              </a:r>
              <a:r>
                <a:rPr lang="fr" sz="1100" dirty="0">
                  <a:solidFill>
                    <a:srgbClr val="FFFFFF"/>
                  </a:solidFill>
                  <a:latin typeface="Nunito Sans SemiBold"/>
                  <a:ea typeface="Nunito Sans SemiBold"/>
                  <a:cs typeface="Nunito Sans SemiBold"/>
                  <a:sym typeface="Nunito Sans SemiBold"/>
                </a:rPr>
                <a:t> </a:t>
              </a:r>
              <a:endParaRPr sz="1100" dirty="0">
                <a:solidFill>
                  <a:srgbClr val="FFFFFF"/>
                </a:solidFill>
                <a:latin typeface="Nunito Sans SemiBold"/>
                <a:ea typeface="Nunito Sans SemiBold"/>
                <a:cs typeface="Nunito Sans SemiBold"/>
                <a:sym typeface="Nunito Sans SemiBold"/>
              </a:endParaRPr>
            </a:p>
          </p:txBody>
        </p:sp>
        <p:sp>
          <p:nvSpPr>
            <p:cNvPr id="30" name="Google Shape;77;p14">
              <a:extLst>
                <a:ext uri="{FF2B5EF4-FFF2-40B4-BE49-F238E27FC236}">
                  <a16:creationId xmlns:a16="http://schemas.microsoft.com/office/drawing/2014/main" id="{A179AA6A-5FD2-BC4F-CBCB-3854F85FFF2D}"/>
                </a:ext>
              </a:extLst>
            </p:cNvPr>
            <p:cNvSpPr txBox="1"/>
            <p:nvPr/>
          </p:nvSpPr>
          <p:spPr>
            <a:xfrm>
              <a:off x="451350" y="7092188"/>
              <a:ext cx="2870700" cy="256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fr" sz="1100" b="1" dirty="0">
                  <a:solidFill>
                    <a:srgbClr val="F10696"/>
                  </a:solidFill>
                  <a:latin typeface="Nunito Sans"/>
                  <a:ea typeface="Nunito Sans"/>
                  <a:cs typeface="Nunito Sans"/>
                  <a:sym typeface="Nunito Sans"/>
                </a:rPr>
                <a:t>CONTACT RENNES</a:t>
              </a:r>
              <a:endParaRPr sz="1100" b="1" dirty="0">
                <a:solidFill>
                  <a:srgbClr val="F10696"/>
                </a:solidFill>
                <a:latin typeface="Nunito Sans"/>
                <a:ea typeface="Nunito Sans"/>
                <a:cs typeface="Nunito Sans"/>
                <a:sym typeface="Nunito Sans"/>
              </a:endParaRPr>
            </a:p>
          </p:txBody>
        </p:sp>
        <p:sp>
          <p:nvSpPr>
            <p:cNvPr id="31" name="Google Shape;78;p14">
              <a:extLst>
                <a:ext uri="{FF2B5EF4-FFF2-40B4-BE49-F238E27FC236}">
                  <a16:creationId xmlns:a16="http://schemas.microsoft.com/office/drawing/2014/main" id="{C1B5E8F1-D472-2603-0A8B-0BE4FCAD711E}"/>
                </a:ext>
              </a:extLst>
            </p:cNvPr>
            <p:cNvSpPr txBox="1"/>
            <p:nvPr/>
          </p:nvSpPr>
          <p:spPr>
            <a:xfrm>
              <a:off x="451350" y="7325075"/>
              <a:ext cx="2870700" cy="256200"/>
            </a:xfrm>
            <a:prstGeom prst="rect">
              <a:avLst/>
            </a:prstGeom>
            <a:noFill/>
            <a:ln>
              <a:noFill/>
            </a:ln>
          </p:spPr>
          <p:txBody>
            <a:bodyPr spcFirstLastPara="1" wrap="square" lIns="91425" tIns="91425" rIns="91425" bIns="91425" anchor="ctr" anchorCtr="0">
              <a:noAutofit/>
            </a:bodyPr>
            <a:lstStyle/>
            <a:p>
              <a:pPr algn="ctr"/>
              <a:r>
                <a:rPr lang="fr-FR" sz="1100" b="1" dirty="0">
                  <a:solidFill>
                    <a:srgbClr val="FFFFFF"/>
                  </a:solidFill>
                  <a:latin typeface="Nunito Sans"/>
                </a:rPr>
                <a:t>JEGO Maud</a:t>
              </a:r>
              <a:r>
                <a:rPr lang="fr" sz="1100" b="1" dirty="0">
                  <a:solidFill>
                    <a:srgbClr val="FFFFFF"/>
                  </a:solidFill>
                  <a:latin typeface="Nunito Sans"/>
                  <a:ea typeface="Nunito Sans"/>
                  <a:cs typeface="Nunito Sans"/>
                  <a:sym typeface="Nunito Sans"/>
                </a:rPr>
                <a:t> </a:t>
              </a:r>
              <a:endParaRPr sz="1100" b="1" dirty="0">
                <a:solidFill>
                  <a:srgbClr val="FFFFFF"/>
                </a:solidFill>
                <a:latin typeface="Nunito Sans"/>
                <a:ea typeface="Nunito Sans"/>
                <a:cs typeface="Nunito Sans"/>
                <a:sym typeface="Nunito Sans"/>
              </a:endParaRPr>
            </a:p>
          </p:txBody>
        </p:sp>
      </p:grpSp>
      <p:pic>
        <p:nvPicPr>
          <p:cNvPr id="3" name="Image 2">
            <a:extLst>
              <a:ext uri="{FF2B5EF4-FFF2-40B4-BE49-F238E27FC236}">
                <a16:creationId xmlns:a16="http://schemas.microsoft.com/office/drawing/2014/main" id="{8A8843C8-27C4-2F52-678D-351F24D48E6F}"/>
              </a:ext>
            </a:extLst>
          </p:cNvPr>
          <p:cNvPicPr>
            <a:picLocks noChangeAspect="1"/>
          </p:cNvPicPr>
          <p:nvPr/>
        </p:nvPicPr>
        <p:blipFill>
          <a:blip r:embed="rId6"/>
          <a:stretch>
            <a:fillRect/>
          </a:stretch>
        </p:blipFill>
        <p:spPr>
          <a:xfrm>
            <a:off x="289500" y="4108415"/>
            <a:ext cx="3194581" cy="1390008"/>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657</Words>
  <Application>Microsoft Office PowerPoint</Application>
  <PresentationFormat>Personnalisé</PresentationFormat>
  <Paragraphs>94</Paragraphs>
  <Slides>2</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Nunito SemiBold</vt:lpstr>
      <vt:lpstr>Times New Roman</vt:lpstr>
      <vt:lpstr>Nunito</vt:lpstr>
      <vt:lpstr>Nunito Sans</vt:lpstr>
      <vt:lpstr>Arial</vt:lpstr>
      <vt:lpstr>Roboto</vt:lpstr>
      <vt:lpstr>Nunito Sans SemiBold</vt:lpstr>
      <vt:lpstr>Simple Light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MRIZIK Nadia</dc:creator>
  <cp:lastModifiedBy>RIBEIRO Fabrice</cp:lastModifiedBy>
  <cp:revision>13</cp:revision>
  <dcterms:modified xsi:type="dcterms:W3CDTF">2023-09-28T11:59:32Z</dcterms:modified>
</cp:coreProperties>
</file>