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439400"/>
  <p:notesSz cx="6799263" cy="99298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itchFamily="2" charset="0"/>
      <p:regular r:id="rId9"/>
      <p:bold r:id="rId10"/>
      <p:italic r:id="rId11"/>
      <p:boldItalic r:id="rId12"/>
    </p:embeddedFont>
    <p:embeddedFont>
      <p:font typeface="Nunito Sans" pitchFamily="2" charset="0"/>
      <p:regular r:id="rId13"/>
      <p:bold r:id="rId14"/>
      <p:italic r:id="rId15"/>
      <p:boldItalic r:id="rId16"/>
    </p:embeddedFont>
    <p:embeddedFont>
      <p:font typeface="Nunito Sans SemiBold" pitchFamily="2" charset="0"/>
      <p:regular r:id="rId17"/>
      <p:bold r:id="rId18"/>
      <p:italic r:id="rId19"/>
      <p:boldItalic r:id="rId20"/>
    </p:embeddedFont>
    <p:embeddedFont>
      <p:font typeface="Nunito SemiBold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6258A-92FC-43D0-ACAF-4EF88BA012F3}">
  <a:tblStyle styleId="{9066258A-92FC-43D0-ACAF-4EF88BA012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524" y="-692"/>
      </p:cViewPr>
      <p:guideLst>
        <p:guide orient="horz" pos="3288"/>
        <p:guide pos="2381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font" Target="fonts/font24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44538"/>
            <a:ext cx="26939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44538"/>
            <a:ext cx="26939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f129260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2638" y="744538"/>
            <a:ext cx="26939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f129260a_1_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1829"/>
            <a:ext cx="7560001" cy="22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461575" y="947225"/>
            <a:ext cx="44904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POISSONS ET CRUSTACES</a:t>
            </a:r>
            <a:endParaRPr b="1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 rot="5400000">
            <a:off x="-1352925" y="6046275"/>
            <a:ext cx="78603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B318A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• • • • • • • • •  </a:t>
            </a:r>
            <a:endParaRPr>
              <a:solidFill>
                <a:srgbClr val="DB318A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5725" y="2446588"/>
            <a:ext cx="2272500" cy="7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LIEU(X) DE FORMATION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Campus de Paris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(Métro 4 - Arrêt Saint Placide)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"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Campus de Bordeaux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Campus du Lac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10 rue René Cassin - CS 31996</a:t>
            </a:r>
            <a:br>
              <a:rPr lang="fr-FR" sz="1100" dirty="0">
                <a:solidFill>
                  <a:srgbClr val="000F2E"/>
                </a:solidFill>
                <a:latin typeface="Nunito Sans SemiBold"/>
              </a:rPr>
            </a:br>
            <a:r>
              <a:rPr lang="fr-FR" sz="1100" dirty="0">
                <a:solidFill>
                  <a:srgbClr val="000F2E"/>
                </a:solidFill>
                <a:latin typeface="Nunito Sans SemiBold"/>
              </a:rPr>
              <a:t>33071 Bordeaux</a:t>
            </a:r>
            <a:endParaRPr sz="1100" dirty="0">
              <a:solidFill>
                <a:srgbClr val="000F2E"/>
              </a:solidFill>
              <a:latin typeface="Nunito Sans SemiBold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fr"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ACCESSIBILITÉ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Le site de formation est accessible aux personnes à mobilité réduite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RYTHME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tx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3 jours –  21 heures (8H30 à 16H30</a:t>
            </a: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)</a:t>
            </a:r>
            <a:endParaRPr sz="1100" dirty="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PRÉ-REQUIS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Avoir suivi une formation de cuisine professionnelle  : les fondamentaux de la cuisine professionnelle du catalogue FERRANDI ou équivalent</a:t>
            </a: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PUBLIC VISÉ</a:t>
            </a: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Chef(</a:t>
            </a:r>
            <a:r>
              <a:rPr lang="fr-FR" sz="1100" dirty="0" err="1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fe</a:t>
            </a:r>
            <a:r>
              <a:rPr lang="fr-FR" sz="1100" dirty="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) de cuisine/ commis(e) de cuisine</a:t>
            </a: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750" y="9935325"/>
            <a:ext cx="1577980" cy="3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0" y="9685450"/>
            <a:ext cx="7560000" cy="754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129" y="9831300"/>
            <a:ext cx="5895741" cy="4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" y="10421175"/>
            <a:ext cx="7560001" cy="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731950" y="2428950"/>
            <a:ext cx="4592700" cy="7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DÉLAIS D’ACCÈS</a:t>
            </a:r>
            <a:endParaRPr lang="fr" sz="1100" dirty="0">
              <a:solidFill>
                <a:srgbClr val="000F2E"/>
              </a:solidFill>
              <a:latin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"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CAMPUS Paris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sym typeface="Nunito"/>
              </a:rPr>
              <a:t>Session du 10 au 12 octobre 2023</a:t>
            </a:r>
          </a:p>
          <a:p>
            <a:pPr>
              <a:buClr>
                <a:schemeClr val="dk1"/>
              </a:buClr>
              <a:buSzPts val="1100"/>
            </a:pPr>
            <a:endParaRPr lang="fr"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CAMPUS Bordeaux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chemeClr val="tx1"/>
                </a:solidFill>
                <a:latin typeface="Nunito"/>
                <a:sym typeface="Nunito"/>
              </a:rPr>
              <a:t>Session du 10 au 12 octobre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Session du 14, 26 et 27 février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Session du 2 au4 avril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MODALITÉS D’ACCÈS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Renseigner et retourner un dossier de candidature complet.</a:t>
            </a: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OBJECTIFS</a:t>
            </a: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" pitchFamily="2" charset="0"/>
                <a:sym typeface="Nunito"/>
              </a:rPr>
              <a:t>Réalisation de recettes pour mettre en valeur la diversité des produits de la mer ( poissons, coquillages, crustacés …)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" pitchFamily="2" charset="0"/>
                <a:sym typeface="Nunito"/>
              </a:rPr>
              <a:t>Savoir associer son plat avec les sauces et garnitures adéquat</a:t>
            </a:r>
          </a:p>
          <a:p>
            <a:pPr>
              <a:buClr>
                <a:schemeClr val="dk1"/>
              </a:buClr>
              <a:buSzPts val="1100"/>
            </a:pPr>
            <a:r>
              <a:rPr lang="fr-FR" sz="1100" dirty="0">
                <a:solidFill>
                  <a:srgbClr val="000F2E"/>
                </a:solidFill>
                <a:latin typeface="Nunito" pitchFamily="2" charset="0"/>
                <a:sym typeface="Nunito"/>
              </a:rPr>
              <a:t>Maitriser la juste cuisson d’un produit délicat</a:t>
            </a:r>
            <a:endParaRPr sz="1100" dirty="0">
              <a:solidFill>
                <a:srgbClr val="000F2E"/>
              </a:solidFill>
              <a:latin typeface="Nunito" pitchFamily="2" charset="0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CONTENU PÉDAGOGIQUE</a:t>
            </a: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Présentation des familles de poissons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Techniques de découpe de chaque produit 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Homards, mollusques, crustacés, poissons plats…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Maitriser les différents modes de cuisson 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traditionnels,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basse température,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cocotte,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grillé,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fumage salaison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Réalisation des garnitures et sauces d’accompagnement.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Dressage à l’assiette avec mise en valeur des productions culinaires.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000F2E"/>
                </a:solidFill>
                <a:latin typeface="Nunito"/>
                <a:ea typeface="Nunito"/>
                <a:cs typeface="Nunito"/>
                <a:sym typeface="Nunito"/>
              </a:rPr>
              <a:t>Dégustation des productions avec analyse de la qualité gustative des plats.</a:t>
            </a:r>
            <a:endParaRPr sz="1100" dirty="0">
              <a:solidFill>
                <a:srgbClr val="000F2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8869050"/>
            <a:ext cx="7560000" cy="15711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 rot="5400000">
            <a:off x="640200" y="2932725"/>
            <a:ext cx="6279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B318A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</a:t>
            </a:r>
            <a:endParaRPr>
              <a:solidFill>
                <a:srgbClr val="DB318A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89500" y="190575"/>
            <a:ext cx="30324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MODALITÉS DE POSITIONNEMENT </a:t>
            </a: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Entretien individuel de positionnement réalisé par téléphone au moment de la candidature </a:t>
            </a: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MÉTHODES ET MOYENS MOBILISÉS</a:t>
            </a:r>
            <a:endParaRPr sz="1100">
              <a:solidFill>
                <a:srgbClr val="DB318A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Exposés et exercices d'application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Démonstrations des gestes professionnels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Formation-action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Analyse critique des productions</a:t>
            </a:r>
            <a:endParaRPr sz="110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F1069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MODALITÉS D’ÉVALUATION</a:t>
            </a:r>
            <a:endParaRPr sz="1100">
              <a:solidFill>
                <a:srgbClr val="F1069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Evaluation formative des productions réalisées en cours et en fin de formation </a:t>
            </a:r>
            <a:endParaRPr sz="1100">
              <a:solidFill>
                <a:srgbClr val="000F2E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Questionnaire de satisfaction en fin de stage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F2E"/>
              </a:buClr>
              <a:buSzPts val="1100"/>
              <a:buFont typeface="Nunito Sans SemiBold"/>
              <a:buChar char="-"/>
            </a:pPr>
            <a:r>
              <a:rPr lang="fr" sz="1100">
                <a:solidFill>
                  <a:srgbClr val="000F2E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Attestation de participation FERRANDI Paris délivrée à la fin du stage</a:t>
            </a:r>
            <a:endParaRPr sz="1100">
              <a:solidFill>
                <a:srgbClr val="000F2E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i="1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49" y="10439988"/>
            <a:ext cx="7560001" cy="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129" y="9907500"/>
            <a:ext cx="5895741" cy="4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04500" y="8428113"/>
            <a:ext cx="45309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rgbClr val="999999"/>
                </a:solidFill>
                <a:latin typeface="Nunito"/>
                <a:ea typeface="Nunito"/>
                <a:cs typeface="Nunito"/>
                <a:sym typeface="Nunito"/>
              </a:rPr>
              <a:t>Les informations sur cette fiche sont données à titre indicatif.</a:t>
            </a:r>
            <a:endParaRPr sz="1000" i="1"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93900" y="7022844"/>
            <a:ext cx="3188100" cy="1390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89500" y="7596075"/>
            <a:ext cx="31881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Responsable développement d’affaires </a:t>
            </a:r>
            <a:endParaRPr sz="11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51350" y="7867050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06 67 70 88 31</a:t>
            </a:r>
            <a:endParaRPr sz="1100" dirty="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51350" y="8099938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100" dirty="0">
                <a:solidFill>
                  <a:srgbClr val="FFFFFF"/>
                </a:solidFill>
                <a:latin typeface="Nunito Sans SemiBold"/>
              </a:rPr>
              <a:t>celine.meynard@formation-lac.com</a:t>
            </a:r>
            <a:endParaRPr sz="1100" dirty="0">
              <a:solidFill>
                <a:srgbClr val="FFFFFF"/>
              </a:solidFill>
              <a:latin typeface="Nunito Sans SemiBold"/>
              <a:sym typeface="Nunito Sans SemiBold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51350" y="7092212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10696"/>
                </a:solidFill>
                <a:latin typeface="Nunito Sans"/>
                <a:ea typeface="Nunito Sans"/>
                <a:cs typeface="Nunito Sans"/>
                <a:sym typeface="Nunito Sans"/>
              </a:rPr>
              <a:t>CONTACT BORDEAUX</a:t>
            </a:r>
            <a:endParaRPr sz="1100" b="1" dirty="0">
              <a:solidFill>
                <a:srgbClr val="F1069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1350" y="7305975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dirty="0">
                <a:solidFill>
                  <a:schemeClr val="bg1"/>
                </a:solidFill>
                <a:latin typeface="Nunito Sans"/>
              </a:rPr>
              <a:t>Céline MEYNARD</a:t>
            </a:r>
            <a:r>
              <a:rPr lang="fr" sz="1100" b="1" dirty="0">
                <a:solidFill>
                  <a:schemeClr val="bg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100" b="1" dirty="0">
              <a:solidFill>
                <a:schemeClr val="bg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930000" y="190575"/>
            <a:ext cx="3188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highlight>
                  <a:schemeClr val="lt1"/>
                </a:highlight>
                <a:latin typeface="Nunito Sans SemiBold"/>
                <a:ea typeface="Nunito Sans SemiBold"/>
                <a:cs typeface="Nunito Sans SemiBold"/>
                <a:sym typeface="Nunito Sans SemiBold"/>
              </a:rPr>
              <a:t>LES RÉSULTATS OBTENUS</a:t>
            </a:r>
            <a:endParaRPr sz="1100" dirty="0">
              <a:solidFill>
                <a:srgbClr val="F10696"/>
              </a:solidFill>
              <a:highlight>
                <a:schemeClr val="lt1"/>
              </a:highlight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97,7</a:t>
            </a:r>
            <a:r>
              <a:rPr lang="fr" sz="19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endParaRPr sz="1900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1100"/>
            </a:pPr>
            <a:r>
              <a:rPr lang="fr-FR" sz="1100" dirty="0">
                <a:solidFill>
                  <a:schemeClr val="tx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Taux moyen de satisfaction globale de nos stagiaires en Formation Continue en 2021 (Très satisfait/ Satisfait)</a:t>
            </a:r>
            <a:endParaRPr lang="fr-FR" sz="3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 dirty="0">
                <a:solidFill>
                  <a:srgbClr val="F10696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TARIFS ET FRAIS</a:t>
            </a:r>
            <a:endParaRPr sz="1100" dirty="0">
              <a:solidFill>
                <a:srgbClr val="F10696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1490 </a:t>
            </a:r>
            <a:r>
              <a:rPr lang="fr" sz="1100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euros</a:t>
            </a:r>
            <a:endParaRPr sz="1100" i="1" dirty="0">
              <a:solidFill>
                <a:schemeClr val="tx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graphicFrame>
        <p:nvGraphicFramePr>
          <p:cNvPr id="80" name="Google Shape;80;p14"/>
          <p:cNvGraphicFramePr/>
          <p:nvPr>
            <p:extLst>
              <p:ext uri="{D42A27DB-BD31-4B8C-83A1-F6EECF244321}">
                <p14:modId xmlns:p14="http://schemas.microsoft.com/office/powerpoint/2010/main" val="4190306298"/>
              </p:ext>
            </p:extLst>
          </p:nvPr>
        </p:nvGraphicFramePr>
        <p:xfrm>
          <a:off x="5101575" y="8526863"/>
          <a:ext cx="2247900" cy="256200"/>
        </p:xfrm>
        <a:graphic>
          <a:graphicData uri="http://schemas.openxmlformats.org/drawingml/2006/table">
            <a:tbl>
              <a:tblPr>
                <a:noFill/>
                <a:tableStyleId>{9066258A-92FC-43D0-ACAF-4EF88BA012F3}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Date de mise à jour :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 dirty="0">
                          <a:solidFill>
                            <a:srgbClr val="FF0000"/>
                          </a:solidFill>
                        </a:rPr>
                        <a:t>28/09/2023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" name="Google Shape;81;p14"/>
          <p:cNvPicPr preferRelativeResize="0"/>
          <p:nvPr/>
        </p:nvPicPr>
        <p:blipFill rotWithShape="1">
          <a:blip r:embed="rId5">
            <a:alphaModFix/>
          </a:blip>
          <a:srcRect r="63757"/>
          <a:stretch/>
        </p:blipFill>
        <p:spPr>
          <a:xfrm>
            <a:off x="2615105" y="8892363"/>
            <a:ext cx="2329774" cy="9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3;p14">
            <a:extLst>
              <a:ext uri="{FF2B5EF4-FFF2-40B4-BE49-F238E27FC236}">
                <a16:creationId xmlns:a16="http://schemas.microsoft.com/office/drawing/2014/main" id="{B1751B41-65AC-32FA-E609-3BE9DA30E0AF}"/>
              </a:ext>
            </a:extLst>
          </p:cNvPr>
          <p:cNvSpPr/>
          <p:nvPr/>
        </p:nvSpPr>
        <p:spPr>
          <a:xfrm>
            <a:off x="293900" y="5542873"/>
            <a:ext cx="3188100" cy="1390800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4;p14">
            <a:extLst>
              <a:ext uri="{FF2B5EF4-FFF2-40B4-BE49-F238E27FC236}">
                <a16:creationId xmlns:a16="http://schemas.microsoft.com/office/drawing/2014/main" id="{6E611EEF-0C81-F6D0-F4FC-EB5123B15EBE}"/>
              </a:ext>
            </a:extLst>
          </p:cNvPr>
          <p:cNvSpPr txBox="1"/>
          <p:nvPr/>
        </p:nvSpPr>
        <p:spPr>
          <a:xfrm>
            <a:off x="289500" y="6116104"/>
            <a:ext cx="31881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Chargée de clientèle </a:t>
            </a:r>
            <a:endParaRPr sz="11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6D63A416-143D-E4C0-4946-41079D3E4270}"/>
              </a:ext>
            </a:extLst>
          </p:cNvPr>
          <p:cNvSpPr txBox="1"/>
          <p:nvPr/>
        </p:nvSpPr>
        <p:spPr>
          <a:xfrm>
            <a:off x="451350" y="6387079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01 49 54 17 52 </a:t>
            </a:r>
            <a:endParaRPr sz="110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5" name="Google Shape;76;p14">
            <a:extLst>
              <a:ext uri="{FF2B5EF4-FFF2-40B4-BE49-F238E27FC236}">
                <a16:creationId xmlns:a16="http://schemas.microsoft.com/office/drawing/2014/main" id="{3185101D-7362-0397-E118-6EAE15EFC5AD}"/>
              </a:ext>
            </a:extLst>
          </p:cNvPr>
          <p:cNvSpPr txBox="1"/>
          <p:nvPr/>
        </p:nvSpPr>
        <p:spPr>
          <a:xfrm>
            <a:off x="451350" y="6619967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florence.estager-laurent@ferrandi-paris.fr </a:t>
            </a:r>
            <a:endParaRPr sz="1100" dirty="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6" name="Google Shape;77;p14">
            <a:extLst>
              <a:ext uri="{FF2B5EF4-FFF2-40B4-BE49-F238E27FC236}">
                <a16:creationId xmlns:a16="http://schemas.microsoft.com/office/drawing/2014/main" id="{C88A8F3D-BE34-C26D-C91F-28D0EFBB6D9C}"/>
              </a:ext>
            </a:extLst>
          </p:cNvPr>
          <p:cNvSpPr txBox="1"/>
          <p:nvPr/>
        </p:nvSpPr>
        <p:spPr>
          <a:xfrm>
            <a:off x="451350" y="5612217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 dirty="0">
                <a:solidFill>
                  <a:srgbClr val="F10696"/>
                </a:solidFill>
                <a:latin typeface="Nunito Sans"/>
                <a:ea typeface="Nunito Sans"/>
                <a:cs typeface="Nunito Sans"/>
                <a:sym typeface="Nunito Sans"/>
              </a:rPr>
              <a:t>CONTACT PARIS</a:t>
            </a:r>
            <a:endParaRPr sz="1100" b="1" dirty="0">
              <a:solidFill>
                <a:srgbClr val="F1069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Google Shape;78;p14">
            <a:extLst>
              <a:ext uri="{FF2B5EF4-FFF2-40B4-BE49-F238E27FC236}">
                <a16:creationId xmlns:a16="http://schemas.microsoft.com/office/drawing/2014/main" id="{ADC2C918-88D5-73E4-2C3A-804E77A20D24}"/>
              </a:ext>
            </a:extLst>
          </p:cNvPr>
          <p:cNvSpPr txBox="1"/>
          <p:nvPr/>
        </p:nvSpPr>
        <p:spPr>
          <a:xfrm>
            <a:off x="451350" y="5826004"/>
            <a:ext cx="28707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Florence Estager-Laurent </a:t>
            </a:r>
            <a:endParaRPr sz="11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520</Words>
  <Application>Microsoft Office PowerPoint</Application>
  <PresentationFormat>Personnalisé</PresentationFormat>
  <Paragraphs>88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Times New Roman</vt:lpstr>
      <vt:lpstr>Nunito</vt:lpstr>
      <vt:lpstr>Calibri</vt:lpstr>
      <vt:lpstr>Nunito Sans SemiBold</vt:lpstr>
      <vt:lpstr>Arial</vt:lpstr>
      <vt:lpstr>Nunito Sans</vt:lpstr>
      <vt:lpstr>Nunito SemiBold</vt:lpstr>
      <vt:lpstr>Roboto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MRIZIK Nadia</dc:creator>
  <cp:lastModifiedBy>RIBEIRO Fabrice</cp:lastModifiedBy>
  <cp:revision>21</cp:revision>
  <cp:lastPrinted>2023-01-20T09:16:17Z</cp:lastPrinted>
  <dcterms:modified xsi:type="dcterms:W3CDTF">2023-09-28T08:35:16Z</dcterms:modified>
</cp:coreProperties>
</file>