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439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itchFamily="2" charset="0"/>
      <p:regular r:id="rId9"/>
      <p:bold r:id="rId10"/>
      <p:italic r:id="rId11"/>
      <p:boldItalic r:id="rId12"/>
    </p:embeddedFont>
    <p:embeddedFont>
      <p:font typeface="Nunito Sans" pitchFamily="2" charset="0"/>
      <p:regular r:id="rId13"/>
      <p:bold r:id="rId14"/>
      <p:italic r:id="rId15"/>
      <p:boldItalic r:id="rId16"/>
    </p:embeddedFont>
    <p:embeddedFont>
      <p:font typeface="Nunito Sans SemiBold" pitchFamily="2" charset="0"/>
      <p:regular r:id="rId17"/>
      <p:bold r:id="rId18"/>
      <p:italic r:id="rId19"/>
      <p:boldItalic r:id="rId20"/>
    </p:embeddedFont>
    <p:embeddedFont>
      <p:font typeface="Nunito SemiBold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4A6478-1545-49B2-95B9-FAC82407063D}">
  <a:tblStyle styleId="{664A6478-1545-49B2-95B9-FAC8240706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76" y="-384"/>
      </p:cViewPr>
      <p:guideLst>
        <p:guide orient="horz" pos="3288"/>
        <p:guide pos="2381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f129260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f129260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212"/>
            <a:ext cx="7560001" cy="22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461575" y="947225"/>
            <a:ext cx="44904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SUBLIMER VOTRE TOUCHE DE GOURMANDISE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BONBONS AU CHOCOLAT ET CONFISERIES</a:t>
            </a:r>
          </a:p>
        </p:txBody>
      </p:sp>
      <p:sp>
        <p:nvSpPr>
          <p:cNvPr id="56" name="Google Shape;56;p13"/>
          <p:cNvSpPr txBox="1"/>
          <p:nvPr/>
        </p:nvSpPr>
        <p:spPr>
          <a:xfrm rot="5400000">
            <a:off x="-1352925" y="6046275"/>
            <a:ext cx="78603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B318A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• • • • • • • • •  </a:t>
            </a:r>
            <a:endParaRPr>
              <a:solidFill>
                <a:srgbClr val="DB318A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6425" y="2510050"/>
            <a:ext cx="2200800" cy="7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LIEU(X) DE FORMATION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Campus de Rennes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2 rue de Brest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35000 Rennes</a:t>
            </a:r>
          </a:p>
          <a:p>
            <a:pPr algn="r">
              <a:buClr>
                <a:schemeClr val="dk1"/>
              </a:buClr>
              <a:buSzPts val="1100"/>
            </a:pPr>
            <a:endParaRPr lang="fr-FR" sz="1100" dirty="0">
              <a:solidFill>
                <a:srgbClr val="000F2E"/>
              </a:solidFill>
              <a:latin typeface="Nunito Sans SemiBold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Campus de Bordeaux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Campus du Lac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10 rue René Cassin - CS 31996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33071 Bordeaux</a:t>
            </a:r>
            <a:endParaRPr lang="fr-FR" sz="1100" dirty="0">
              <a:solidFill>
                <a:srgbClr val="000F2E"/>
              </a:solidFill>
              <a:latin typeface="Nunito Sans SemiBold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ACCESSIBILITÉ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Le site de formation est accessible aux personnes à mobilité réduite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RYTHME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3 jours 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(21h - 7h par jour) 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PRÉ-REQUIS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158750" lvl="0" algn="r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Professionnel(le) maîtrisant la mise au point du chocolat</a:t>
            </a:r>
            <a:endParaRPr lang="fr-FR" sz="1100" dirty="0">
              <a:solidFill>
                <a:srgbClr val="000F2E"/>
              </a:solidFill>
              <a:latin typeface="Nunito Sans SemiBold"/>
              <a:sym typeface="Nunito Sans SemiBold"/>
            </a:endParaRPr>
          </a:p>
          <a:p>
            <a:pPr marL="457200" lvl="0" indent="-298450" algn="r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PUBLIC VISÉ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	</a:t>
            </a: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Professionnel de la restauration : salarié, dirigeant, extra, saisonnier, demandeur d'emploi.</a:t>
            </a: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750" y="9935325"/>
            <a:ext cx="1577980" cy="3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0" y="9685450"/>
            <a:ext cx="7560000" cy="754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" y="10421175"/>
            <a:ext cx="7560001" cy="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731950" y="2428950"/>
            <a:ext cx="4592700" cy="7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DÉLAIS D’ACCÈS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"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CAMPUS Rennes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Session du </a:t>
            </a:r>
            <a:r>
              <a:rPr lang="fr-FR" sz="110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16, 17 et 18 octobre 2023</a:t>
            </a:r>
            <a:endParaRPr lang="fr" sz="1100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buClr>
                <a:schemeClr val="dk1"/>
              </a:buClr>
              <a:buSzPts val="1100"/>
            </a:pPr>
            <a:endParaRPr lang="fr"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CAMPUS Bordeaux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sym typeface="Nunito"/>
              </a:rPr>
              <a:t>Session du 17 octobre, 13 et 14 novembre 2023</a:t>
            </a:r>
          </a:p>
          <a:p>
            <a:pPr>
              <a:buClr>
                <a:schemeClr val="dk1"/>
              </a:buClr>
              <a:buSzPts val="1100"/>
            </a:pPr>
            <a:r>
              <a:rPr lang="fr" sz="1100" dirty="0">
                <a:solidFill>
                  <a:schemeClr val="tx1"/>
                </a:solidFill>
                <a:latin typeface="Nunito"/>
                <a:sym typeface="Nunito"/>
              </a:rPr>
              <a:t>Session du 27 mars, 2 et 3 avril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Session du 15 au 17 mai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MODALITÉS D’ACCÈS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Contacter le conseiller de la 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OBJECTIFS</a:t>
            </a: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Confectionner des confiseries: pâtes de fruits, confitures, goodies.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Confectionner des pralinés et pâtes à tartiner.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Confectionner des bonbons moulés et cadrés.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CONTENU PÉDAGOGIQUE</a:t>
            </a:r>
            <a:endParaRPr sz="1100" b="1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Réaliser des pâtes de fruits et confitures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Élaborer des pâtes de fruits, des gommes et guimauves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Préparation de confitures et marmelade aux fruits de saison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 err="1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Confisage</a:t>
            </a: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 d'agrumes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Réaliser des pralinés et pâtes à tartiner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Grignotage, praliné et pâtes à tartiner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Procéder aux différentes techniques de cristallisation du chocolat.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Réaliser des bonbons moulés et cadrés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Gamme de divers chocolat, Ganache caramel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Les techniques du trempage manuel et mécanique de bonbons</a:t>
            </a: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E12C7C-667E-F04D-9BD7-BF287BFFB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734" y="9600401"/>
            <a:ext cx="1898961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8869050"/>
            <a:ext cx="7560000" cy="15711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 rot="5400000">
            <a:off x="640200" y="2932725"/>
            <a:ext cx="6279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B318A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</a:t>
            </a:r>
            <a:endParaRPr>
              <a:solidFill>
                <a:srgbClr val="DB318A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89500" y="190575"/>
            <a:ext cx="3188100" cy="4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MODALITÉS DE POSITIONNEMENT</a:t>
            </a:r>
            <a:endParaRPr sz="1200" dirty="0">
              <a:solidFill>
                <a:srgbClr val="FF0000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SemiBold"/>
              <a:buChar char="-"/>
            </a:pPr>
            <a:r>
              <a:rPr lang="fr" sz="1100" dirty="0">
                <a:solidFill>
                  <a:schemeClr val="dk1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Entretien individuel de positionnement réalisé par téléphone au moment de la candidature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MÉTHODES ET MOYENS MOBILISÉS</a:t>
            </a:r>
            <a:endParaRPr sz="1100" dirty="0">
              <a:solidFill>
                <a:srgbClr val="DB318A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Exposés et exercices d'application.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</a:t>
            </a:r>
            <a:r>
              <a:rPr lang="fr-FR" sz="1100" dirty="0">
                <a:solidFill>
                  <a:srgbClr val="000F2E"/>
                </a:solidFill>
                <a:latin typeface="Nunito Sans SemiBold"/>
                <a:sym typeface="Nunito Sans SemiBold"/>
              </a:rPr>
              <a:t>Démonstrations des gestes professionnels.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Formation-action.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Analyse critique des productions.</a:t>
            </a: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MODALITÉS D’ÉVALUATION</a:t>
            </a: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Dans le cadre de notre process qualité, évaluation systématique des éléments acquis en fin de formation. </a:t>
            </a: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Évaluation formative des productions réalisées en cours et en fin de formation. </a:t>
            </a: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Évaluation à l’oral en fin de journée.</a:t>
            </a: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-FR" sz="1100" dirty="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 Questionnaire de satisfaction en fin de stage.</a:t>
            </a: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49" y="10439988"/>
            <a:ext cx="7560001" cy="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04500" y="8428113"/>
            <a:ext cx="45309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Les informations sur cette fiche sont données à titre indicatif.</a:t>
            </a:r>
            <a:endParaRPr sz="1000" i="1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93900" y="7022844"/>
            <a:ext cx="3188100" cy="1390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89500" y="7586513"/>
            <a:ext cx="31881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Conseillère Formation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51350" y="7867050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06 72 87 80 70 </a:t>
            </a:r>
            <a:endParaRPr sz="1100" dirty="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51350" y="8099938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</a:t>
            </a:r>
            <a:r>
              <a:rPr lang="fr" sz="1100" dirty="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aud.jego@fac-metiers.fr</a:t>
            </a:r>
            <a:endParaRPr sz="1100" dirty="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51350" y="7092188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10696"/>
                </a:solidFill>
                <a:latin typeface="Nunito Sans"/>
                <a:ea typeface="Nunito Sans"/>
                <a:cs typeface="Nunito Sans"/>
                <a:sym typeface="Nunito Sans"/>
              </a:rPr>
              <a:t>CONTACT RENNES</a:t>
            </a:r>
            <a:endParaRPr sz="1100" b="1" dirty="0">
              <a:solidFill>
                <a:srgbClr val="F1069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89500" y="7305976"/>
            <a:ext cx="3196900" cy="2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Maud JEGO 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930000" y="190575"/>
            <a:ext cx="3188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LES RÉSULTATS OBTENUS</a:t>
            </a:r>
            <a:endParaRPr sz="1100" dirty="0">
              <a:solidFill>
                <a:srgbClr val="F10696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TARIFS ET FRAIS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1260 euros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graphicFrame>
        <p:nvGraphicFramePr>
          <p:cNvPr id="80" name="Google Shape;80;p14"/>
          <p:cNvGraphicFramePr/>
          <p:nvPr>
            <p:extLst>
              <p:ext uri="{D42A27DB-BD31-4B8C-83A1-F6EECF244321}">
                <p14:modId xmlns:p14="http://schemas.microsoft.com/office/powerpoint/2010/main" val="3345104553"/>
              </p:ext>
            </p:extLst>
          </p:nvPr>
        </p:nvGraphicFramePr>
        <p:xfrm>
          <a:off x="5101575" y="8526863"/>
          <a:ext cx="2247900" cy="256200"/>
        </p:xfrm>
        <a:graphic>
          <a:graphicData uri="http://schemas.openxmlformats.org/drawingml/2006/table">
            <a:tbl>
              <a:tblPr>
                <a:noFill/>
                <a:tableStyleId>{664A6478-1545-49B2-95B9-FAC82407063D}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Date de mise à jour :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</a:rPr>
                        <a:t>28/09/2023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8C49C03B-D96D-0CA5-249A-2E892FB6B902}"/>
              </a:ext>
            </a:extLst>
          </p:cNvPr>
          <p:cNvSpPr txBox="1">
            <a:spLocks/>
          </p:cNvSpPr>
          <p:nvPr/>
        </p:nvSpPr>
        <p:spPr>
          <a:xfrm>
            <a:off x="2475499" y="8979183"/>
            <a:ext cx="2810888" cy="74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1100" dirty="0">
                <a:solidFill>
                  <a:schemeClr val="bg1"/>
                </a:solidFill>
              </a:rPr>
              <a:t>FERRANDI Paris Campus de Rennes</a:t>
            </a:r>
            <a:br>
              <a:rPr lang="fr-FR" sz="1100" dirty="0">
                <a:solidFill>
                  <a:schemeClr val="bg1"/>
                </a:solidFill>
              </a:rPr>
            </a:br>
            <a:r>
              <a:rPr lang="fr-FR" sz="1100" dirty="0">
                <a:solidFill>
                  <a:schemeClr val="bg1"/>
                </a:solidFill>
              </a:rPr>
              <a:t>2 rue de Brest</a:t>
            </a:r>
            <a:br>
              <a:rPr lang="fr-FR" sz="1100" dirty="0">
                <a:solidFill>
                  <a:schemeClr val="bg1"/>
                </a:solidFill>
              </a:rPr>
            </a:br>
            <a:r>
              <a:rPr lang="fr-FR" sz="1100" dirty="0">
                <a:solidFill>
                  <a:schemeClr val="bg1"/>
                </a:solidFill>
              </a:rPr>
              <a:t>35000 RENNES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EAA76C-FCBB-626C-3BA5-B3DAED1FD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34" y="9600401"/>
            <a:ext cx="1898961" cy="914400"/>
          </a:xfrm>
          <a:prstGeom prst="rect">
            <a:avLst/>
          </a:prstGeom>
        </p:spPr>
      </p:pic>
      <p:sp>
        <p:nvSpPr>
          <p:cNvPr id="4" name="Google Shape;73;p14">
            <a:extLst>
              <a:ext uri="{FF2B5EF4-FFF2-40B4-BE49-F238E27FC236}">
                <a16:creationId xmlns:a16="http://schemas.microsoft.com/office/drawing/2014/main" id="{966BE572-F5C9-26DD-721F-481290702B76}"/>
              </a:ext>
            </a:extLst>
          </p:cNvPr>
          <p:cNvSpPr/>
          <p:nvPr/>
        </p:nvSpPr>
        <p:spPr>
          <a:xfrm>
            <a:off x="293900" y="5523228"/>
            <a:ext cx="3188100" cy="1390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4;p14">
            <a:extLst>
              <a:ext uri="{FF2B5EF4-FFF2-40B4-BE49-F238E27FC236}">
                <a16:creationId xmlns:a16="http://schemas.microsoft.com/office/drawing/2014/main" id="{2BA4E43B-D1EF-AC1E-140E-ADD0E3B3DF16}"/>
              </a:ext>
            </a:extLst>
          </p:cNvPr>
          <p:cNvSpPr txBox="1"/>
          <p:nvPr/>
        </p:nvSpPr>
        <p:spPr>
          <a:xfrm>
            <a:off x="289500" y="6096459"/>
            <a:ext cx="31881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Responsable développement d’affaires 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" name="Google Shape;75;p14">
            <a:extLst>
              <a:ext uri="{FF2B5EF4-FFF2-40B4-BE49-F238E27FC236}">
                <a16:creationId xmlns:a16="http://schemas.microsoft.com/office/drawing/2014/main" id="{D5201098-814D-A5C0-2DAC-964DD40E90EC}"/>
              </a:ext>
            </a:extLst>
          </p:cNvPr>
          <p:cNvSpPr txBox="1"/>
          <p:nvPr/>
        </p:nvSpPr>
        <p:spPr>
          <a:xfrm>
            <a:off x="451350" y="6367434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06 67 70 88 31</a:t>
            </a:r>
            <a:endParaRPr sz="1100" dirty="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7" name="Google Shape;76;p14">
            <a:extLst>
              <a:ext uri="{FF2B5EF4-FFF2-40B4-BE49-F238E27FC236}">
                <a16:creationId xmlns:a16="http://schemas.microsoft.com/office/drawing/2014/main" id="{A144FFD2-3E63-C98F-D60E-293BBF61E51C}"/>
              </a:ext>
            </a:extLst>
          </p:cNvPr>
          <p:cNvSpPr txBox="1"/>
          <p:nvPr/>
        </p:nvSpPr>
        <p:spPr>
          <a:xfrm>
            <a:off x="451350" y="6600322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100" dirty="0">
                <a:solidFill>
                  <a:srgbClr val="FFFFFF"/>
                </a:solidFill>
                <a:latin typeface="Nunito Sans SemiBold"/>
              </a:rPr>
              <a:t>celine.meynard@formation-lac.com</a:t>
            </a:r>
            <a:endParaRPr sz="1100" dirty="0">
              <a:solidFill>
                <a:srgbClr val="FFFFFF"/>
              </a:solidFill>
              <a:latin typeface="Nunito Sans SemiBold"/>
              <a:sym typeface="Nunito Sans SemiBold"/>
            </a:endParaRPr>
          </a:p>
        </p:txBody>
      </p:sp>
      <p:sp>
        <p:nvSpPr>
          <p:cNvPr id="8" name="Google Shape;77;p14">
            <a:extLst>
              <a:ext uri="{FF2B5EF4-FFF2-40B4-BE49-F238E27FC236}">
                <a16:creationId xmlns:a16="http://schemas.microsoft.com/office/drawing/2014/main" id="{AF989548-199F-F595-D817-8F0F7CEC3028}"/>
              </a:ext>
            </a:extLst>
          </p:cNvPr>
          <p:cNvSpPr txBox="1"/>
          <p:nvPr/>
        </p:nvSpPr>
        <p:spPr>
          <a:xfrm>
            <a:off x="451350" y="5592596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10696"/>
                </a:solidFill>
                <a:latin typeface="Nunito Sans"/>
                <a:ea typeface="Nunito Sans"/>
                <a:cs typeface="Nunito Sans"/>
                <a:sym typeface="Nunito Sans"/>
              </a:rPr>
              <a:t>CONTACT BORDEAUX</a:t>
            </a:r>
            <a:endParaRPr sz="1100" b="1" dirty="0">
              <a:solidFill>
                <a:srgbClr val="F1069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" name="Google Shape;78;p14">
            <a:extLst>
              <a:ext uri="{FF2B5EF4-FFF2-40B4-BE49-F238E27FC236}">
                <a16:creationId xmlns:a16="http://schemas.microsoft.com/office/drawing/2014/main" id="{5F4E843C-C97A-33A7-3FAF-1223C2977938}"/>
              </a:ext>
            </a:extLst>
          </p:cNvPr>
          <p:cNvSpPr txBox="1"/>
          <p:nvPr/>
        </p:nvSpPr>
        <p:spPr>
          <a:xfrm>
            <a:off x="451350" y="5806359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bg1"/>
                </a:solidFill>
                <a:latin typeface="Nunito Sans"/>
              </a:rPr>
              <a:t>Céline MEYNARD</a:t>
            </a:r>
            <a:r>
              <a:rPr lang="fr" sz="11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1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532</Words>
  <Application>Microsoft Office PowerPoint</Application>
  <PresentationFormat>Personnalisé</PresentationFormat>
  <Paragraphs>96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Nunito</vt:lpstr>
      <vt:lpstr>Calibri</vt:lpstr>
      <vt:lpstr>Nunito Sans SemiBold</vt:lpstr>
      <vt:lpstr>Arial</vt:lpstr>
      <vt:lpstr>Nunito Sans</vt:lpstr>
      <vt:lpstr>Nunito SemiBold</vt:lpstr>
      <vt:lpstr>Roboto</vt:lpstr>
      <vt:lpstr>Simple Light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MRIZIK Nadia</dc:creator>
  <cp:lastModifiedBy>RIBEIRO Fabrice</cp:lastModifiedBy>
  <cp:revision>16</cp:revision>
  <dcterms:modified xsi:type="dcterms:W3CDTF">2023-09-28T08:33:44Z</dcterms:modified>
</cp:coreProperties>
</file>